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1pPr>
    <a:lvl2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2pPr>
    <a:lvl3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3pPr>
    <a:lvl4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4pPr>
    <a:lvl5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5pPr>
    <a:lvl6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6pPr>
    <a:lvl7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7pPr>
    <a:lvl8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8pPr>
    <a:lvl9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3"/>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51"/>
          </a:xfrm>
          <a:prstGeom prst="rect">
            <a:avLst/>
          </a:prstGeom>
        </p:spPr>
        <p:txBody>
          <a:bodyPr/>
          <a:lstStyle/>
          <a:p>
            <a:pPr/>
            <a:r>
              <a:t>Slide Title</a:t>
            </a:r>
          </a:p>
        </p:txBody>
      </p:sp>
      <p:sp>
        <p:nvSpPr>
          <p:cNvPr id="100" name="Body Level One…"/>
          <p:cNvSpPr txBox="1"/>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Body Level One…"/>
          <p:cNvSpPr txBox="1"/>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110" name="Body Level One…"/>
          <p:cNvSpPr txBox="1"/>
          <p:nvPr>
            <p:ph type="body" idx="21" hasCustomPrompt="1"/>
          </p:nvPr>
        </p:nvSpPr>
        <p:spPr>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36" name="Body Level One…"/>
          <p:cNvSpPr txBox="1"/>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pc="-200" sz="8500">
                <a:latin typeface="Helvetica Neue Medium"/>
                <a:ea typeface="Helvetica Neue Medium"/>
                <a:cs typeface="Helvetica Neue Medium"/>
                <a:sym typeface="Helvetica Neue Medium"/>
              </a:defRPr>
            </a:lvl1pPr>
          </a:lstStyle>
          <a:p>
            <a:pPr/>
            <a:r>
              <a:t>“Notable Quote”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numCol="1" spcCol="38100">
            <a:noAutofit/>
          </a:bodyPr>
          <a:lstStyle/>
          <a:p>
            <a:pPr/>
          </a:p>
        </p:txBody>
      </p:sp>
      <p:sp>
        <p:nvSpPr>
          <p:cNvPr id="145" name="Bowl with salmon cakes, salad and houmous "/>
          <p:cNvSpPr/>
          <p:nvPr>
            <p:ph type="pic" sz="half" idx="22"/>
          </p:nvPr>
        </p:nvSpPr>
        <p:spPr>
          <a:xfrm>
            <a:off x="13500100" y="3978275"/>
            <a:ext cx="10439400" cy="12150181"/>
          </a:xfrm>
          <a:prstGeom prst="rect">
            <a:avLst/>
          </a:prstGeom>
        </p:spPr>
        <p:txBody>
          <a:bodyPr lIns="91439" tIns="45719" rIns="91439" bIns="45719" numCol="1" spcCol="38100">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numCol="1" spcCol="38100">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numCol="1" spcCol="38100">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1"/>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16954"/>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oumous"/>
          <p:cNvSpPr/>
          <p:nvPr>
            <p:ph type="pic" idx="21"/>
          </p:nvPr>
        </p:nvSpPr>
        <p:spPr>
          <a:xfrm>
            <a:off x="10972800" y="-203200"/>
            <a:ext cx="12144837" cy="14135100"/>
          </a:xfrm>
          <a:prstGeom prst="rect">
            <a:avLst/>
          </a:prstGeom>
        </p:spPr>
        <p:txBody>
          <a:bodyPr lIns="91439" tIns="45719" rIns="91439" bIns="45719" numCol="1" spcCol="38100">
            <a:noAutofit/>
          </a:bodyPr>
          <a:lstStyle/>
          <a:p>
            <a:pPr/>
          </a:p>
        </p:txBody>
      </p:sp>
      <p:sp>
        <p:nvSpPr>
          <p:cNvPr id="33"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1079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1"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62" name="Bowl of pappardelle pasta with parsley butter, roasted hazelnuts and shaved parmesan cheese"/>
          <p:cNvSpPr/>
          <p:nvPr>
            <p:ph type="pic" idx="22"/>
          </p:nvPr>
        </p:nvSpPr>
        <p:spPr>
          <a:xfrm>
            <a:off x="12192000" y="-407266"/>
            <a:ext cx="10916874" cy="14555833"/>
          </a:xfrm>
          <a:prstGeom prst="rect">
            <a:avLst/>
          </a:prstGeom>
        </p:spPr>
        <p:txBody>
          <a:bodyPr lIns="91439" tIns="45719" rIns="91439" bIns="45719" numCol="1" spcCol="38100">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Body Level One…"/>
          <p:cNvSpPr txBox="1"/>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7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Body Level One…"/>
          <p:cNvSpPr txBox="1"/>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atin typeface="+mn-lt"/>
                <a:ea typeface="+mn-ea"/>
                <a:cs typeface="+mn-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25000"/>
          </a:schemeClr>
        </a:solidFill>
      </p:bgPr>
    </p:bg>
    <p:spTree>
      <p:nvGrpSpPr>
        <p:cNvPr id="1" name=""/>
        <p:cNvGrpSpPr/>
        <p:nvPr/>
      </p:nvGrpSpPr>
      <p:grpSpPr>
        <a:xfrm>
          <a:off x="0" y="0"/>
          <a:ext cx="0" cy="0"/>
          <a:chOff x="0" y="0"/>
          <a:chExt cx="0" cy="0"/>
        </a:xfrm>
      </p:grpSpPr>
      <p:sp>
        <p:nvSpPr>
          <p:cNvPr id="171" name="Keith Llewellyn     Feb 2026"/>
          <p:cNvSpPr txBox="1"/>
          <p:nvPr>
            <p:ph type="body" sz="quarter" idx="1"/>
          </p:nvPr>
        </p:nvSpPr>
        <p:spPr>
          <a:xfrm>
            <a:off x="7625612" y="11908290"/>
            <a:ext cx="9132777" cy="636981"/>
          </a:xfrm>
          <a:prstGeom prst="rect">
            <a:avLst/>
          </a:prstGeom>
        </p:spPr>
        <p:txBody>
          <a:bodyPr/>
          <a:lstStyle>
            <a:lvl1pPr algn="ctr"/>
          </a:lstStyle>
          <a:p>
            <a:pPr/>
            <a:r>
              <a:t>Keith Llewellyn     Feb 2026</a:t>
            </a:r>
          </a:p>
        </p:txBody>
      </p:sp>
      <p:sp>
        <p:nvSpPr>
          <p:cNvPr id="172" name="Google"/>
          <p:cNvSpPr txBox="1"/>
          <p:nvPr>
            <p:ph type="title"/>
          </p:nvPr>
        </p:nvSpPr>
        <p:spPr>
          <a:xfrm>
            <a:off x="1206496" y="1395441"/>
            <a:ext cx="21971008" cy="1905003"/>
          </a:xfrm>
          <a:prstGeom prst="rect">
            <a:avLst/>
          </a:prstGeom>
        </p:spPr>
        <p:txBody>
          <a:bodyPr/>
          <a:lstStyle>
            <a:lvl1pPr algn="ctr">
              <a:defRPr spc="-300"/>
            </a:lvl1pPr>
          </a:lstStyle>
          <a:p>
            <a:pPr/>
            <a:r>
              <a:t>Google</a:t>
            </a:r>
          </a:p>
        </p:txBody>
      </p:sp>
      <p:sp>
        <p:nvSpPr>
          <p:cNvPr id="173" name="From the Beginning to the Present"/>
          <p:cNvSpPr txBox="1"/>
          <p:nvPr/>
        </p:nvSpPr>
        <p:spPr>
          <a:xfrm>
            <a:off x="1206499" y="3881589"/>
            <a:ext cx="21971002" cy="1905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defTabSz="825500">
              <a:lnSpc>
                <a:spcPct val="100000"/>
              </a:lnSpc>
              <a:spcBef>
                <a:spcPts val="0"/>
              </a:spcBef>
              <a:defRPr b="1" sz="5500">
                <a:latin typeface="+mn-lt"/>
                <a:ea typeface="+mn-ea"/>
                <a:cs typeface="+mn-cs"/>
                <a:sym typeface="Helvetica Neue"/>
              </a:defRPr>
            </a:lvl1pPr>
          </a:lstStyle>
          <a:p>
            <a:pPr/>
            <a:r>
              <a:t>From the Beginning to the Present (and future)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Google’s Playful, Productive Offices"/>
          <p:cNvSpPr txBox="1"/>
          <p:nvPr/>
        </p:nvSpPr>
        <p:spPr>
          <a:xfrm>
            <a:off x="6117813" y="1471288"/>
            <a:ext cx="10464699"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Google’s Playful, Productive Offices</a:t>
            </a:r>
          </a:p>
        </p:txBody>
      </p:sp>
      <p:sp>
        <p:nvSpPr>
          <p:cNvPr id="209" name="Fun Spaces: Slides, nap pods and ping pong spark creativity."/>
          <p:cNvSpPr txBox="1"/>
          <p:nvPr/>
        </p:nvSpPr>
        <p:spPr>
          <a:xfrm>
            <a:off x="2944541" y="4948749"/>
            <a:ext cx="1680393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Fun Spaces: Slides, nap pods and ping pong spark creativity.</a:t>
            </a:r>
          </a:p>
        </p:txBody>
      </p:sp>
      <p:sp>
        <p:nvSpPr>
          <p:cNvPr id="210" name="Free Perks: Gourmet meals, gyms and snacks fuel energy."/>
          <p:cNvSpPr txBox="1"/>
          <p:nvPr/>
        </p:nvSpPr>
        <p:spPr>
          <a:xfrm>
            <a:off x="2916889" y="6211036"/>
            <a:ext cx="1592854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Free Perks: Gourmet meals, gyms and snacks fuel energy.</a:t>
            </a:r>
          </a:p>
        </p:txBody>
      </p:sp>
      <p:sp>
        <p:nvSpPr>
          <p:cNvPr id="211" name="Hybrid Flex: 3 office days, remote options, flexible hours."/>
          <p:cNvSpPr txBox="1"/>
          <p:nvPr/>
        </p:nvSpPr>
        <p:spPr>
          <a:xfrm>
            <a:off x="2907899" y="7473322"/>
            <a:ext cx="15604847"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Hybrid Flex: 3 office days, remote options, flexible hours.</a:t>
            </a:r>
          </a:p>
        </p:txBody>
      </p:sp>
      <p:sp>
        <p:nvSpPr>
          <p:cNvPr id="212" name="Team Vibe: Flat hierarchy, stand-ups, open collaboration."/>
          <p:cNvSpPr txBox="1"/>
          <p:nvPr/>
        </p:nvSpPr>
        <p:spPr>
          <a:xfrm>
            <a:off x="2919178" y="8735610"/>
            <a:ext cx="1558412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Team Vibe: Flat hierarchy, stand-ups, open collaboration.</a:t>
            </a:r>
          </a:p>
        </p:txBody>
      </p:sp>
      <p:sp>
        <p:nvSpPr>
          <p:cNvPr id="213" name="Daily Flow: Breakfast syncs, deep work, recharge breaks."/>
          <p:cNvSpPr txBox="1"/>
          <p:nvPr/>
        </p:nvSpPr>
        <p:spPr>
          <a:xfrm>
            <a:off x="3036982" y="9997899"/>
            <a:ext cx="1393820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Daily Flow: Breakfast, deep work, recharge breaks.</a:t>
            </a:r>
          </a:p>
        </p:txBody>
      </p:sp>
      <p:sp>
        <p:nvSpPr>
          <p:cNvPr id="214" name="Googlers thrive in a perk-rich, flat-hierarchy space fostering creativity—free food fuels ideas, play sparks innovation."/>
          <p:cNvSpPr txBox="1"/>
          <p:nvPr/>
        </p:nvSpPr>
        <p:spPr>
          <a:xfrm>
            <a:off x="488066" y="2969094"/>
            <a:ext cx="23753979" cy="14731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2F92"/>
                </a:solidFill>
                <a:latin typeface="+mn-lt"/>
                <a:ea typeface="+mn-ea"/>
                <a:cs typeface="+mn-cs"/>
                <a:sym typeface="Helvetica Neue"/>
              </a:defRPr>
            </a:pPr>
            <a:r>
              <a:t>G</a:t>
            </a:r>
            <a:r>
              <a:rPr>
                <a:solidFill>
                  <a:srgbClr val="FFD479"/>
                </a:solidFill>
              </a:rPr>
              <a:t>o</a:t>
            </a:r>
            <a:r>
              <a:rPr>
                <a:solidFill>
                  <a:srgbClr val="73FCD6"/>
                </a:solidFill>
              </a:rPr>
              <a:t>o</a:t>
            </a:r>
            <a:r>
              <a:rPr>
                <a:solidFill>
                  <a:srgbClr val="0096FF"/>
                </a:solidFill>
              </a:rPr>
              <a:t>g</a:t>
            </a:r>
            <a:r>
              <a:t>l</a:t>
            </a:r>
            <a:r>
              <a:rPr>
                <a:solidFill>
                  <a:srgbClr val="FFD479"/>
                </a:solidFill>
              </a:rPr>
              <a:t>e</a:t>
            </a:r>
            <a:r>
              <a:rPr>
                <a:solidFill>
                  <a:srgbClr val="73FCD6"/>
                </a:solidFill>
              </a:rPr>
              <a:t>r</a:t>
            </a:r>
            <a:r>
              <a:rPr>
                <a:solidFill>
                  <a:srgbClr val="0096FF"/>
                </a:solidFill>
              </a:rPr>
              <a:t>s</a:t>
            </a:r>
            <a:r>
              <a:rPr b="0">
                <a:solidFill>
                  <a:srgbClr val="000000"/>
                </a:solidFill>
              </a:rPr>
              <a:t> thrive in a perk-rich, flat-hierarchy space fostering creativity—free food fuels ideas, play sparks innovation.</a:t>
            </a:r>
          </a:p>
        </p:txBody>
      </p:sp>
      <p:sp>
        <p:nvSpPr>
          <p:cNvPr id="215" name="The Secret Sauce"/>
          <p:cNvSpPr txBox="1"/>
          <p:nvPr/>
        </p:nvSpPr>
        <p:spPr>
          <a:xfrm>
            <a:off x="8873204" y="321071"/>
            <a:ext cx="5230064"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FF2600"/>
                </a:solidFill>
                <a:latin typeface="+mn-lt"/>
                <a:ea typeface="+mn-ea"/>
                <a:cs typeface="+mn-cs"/>
                <a:sym typeface="Helvetica Neue"/>
              </a:defRPr>
            </a:lvl1pPr>
          </a:lstStyle>
          <a:p>
            <a:pPr/>
            <a:r>
              <a:t>The Secret Sauce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Flat Hierarchy and Stand-Ups?"/>
          <p:cNvSpPr txBox="1"/>
          <p:nvPr/>
        </p:nvSpPr>
        <p:spPr>
          <a:xfrm>
            <a:off x="6943340" y="427719"/>
            <a:ext cx="9022386"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a:latin typeface="+mn-lt"/>
                <a:ea typeface="+mn-ea"/>
                <a:cs typeface="+mn-cs"/>
                <a:sym typeface="Helvetica Neue"/>
              </a:defRPr>
            </a:lvl1pPr>
          </a:lstStyle>
          <a:p>
            <a:pPr/>
            <a:r>
              <a:t>Flat Hierarchy and Stand-Ups?</a:t>
            </a:r>
          </a:p>
        </p:txBody>
      </p:sp>
      <p:sp>
        <p:nvSpPr>
          <p:cNvPr id="218" name="A FLAT HIERACHY means that there are fewer rungs on the ladder between an entry-level engineer and a Vice President. Managers often have a high number of staff reporting to them (sometimes 15 plus), which intensionally prevents them from micromanaging.…"/>
          <p:cNvSpPr txBox="1"/>
          <p:nvPr/>
        </p:nvSpPr>
        <p:spPr>
          <a:xfrm>
            <a:off x="226921" y="1677966"/>
            <a:ext cx="23913695" cy="46460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n-lt"/>
                <a:ea typeface="+mn-ea"/>
                <a:cs typeface="+mn-cs"/>
                <a:sym typeface="Helvetica Neue"/>
              </a:defRPr>
            </a:pPr>
            <a:r>
              <a:t>A FLAT HIERACHY means that there are fewer rungs on the ladder between an entry-level engineer and a Vice President. Managers often have a high number of staff reporting to them (sometimes 15 plus), which intensionally prevents them from micromanaging.</a:t>
            </a:r>
          </a:p>
          <a:p>
            <a:pPr>
              <a:defRPr>
                <a:latin typeface="+mn-lt"/>
                <a:ea typeface="+mn-ea"/>
                <a:cs typeface="+mn-cs"/>
                <a:sym typeface="Helvetica Neue"/>
              </a:defRPr>
            </a:pPr>
            <a:r>
              <a:t>It empowers employees to make decisions without waiting weeks for approval. The are encouraged to reach out to anyone, regardless of their level.</a:t>
            </a:r>
          </a:p>
        </p:txBody>
      </p:sp>
      <p:sp>
        <p:nvSpPr>
          <p:cNvPr id="219" name="STAND-UPS.  If you walked into a Google office in the morning you might see a small team standing in a circle for 10 to 15 minutes. Each person answers 3 questions:…"/>
          <p:cNvSpPr txBox="1"/>
          <p:nvPr/>
        </p:nvSpPr>
        <p:spPr>
          <a:xfrm>
            <a:off x="453693" y="7378406"/>
            <a:ext cx="23474783" cy="52175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n-lt"/>
                <a:ea typeface="+mn-ea"/>
                <a:cs typeface="+mn-cs"/>
                <a:sym typeface="Helvetica Neue"/>
              </a:defRPr>
            </a:pPr>
            <a:r>
              <a:t>STAND-UPS.  If you walked into a Google office in the morning you might see a small team standing in a circle for 10 to 15 minutes. Each person answers 3 questions:</a:t>
            </a:r>
          </a:p>
          <a:p>
            <a:pPr marL="889000" indent="-889000">
              <a:buSzPct val="100000"/>
              <a:buAutoNum type="arabicPeriod" startAt="1"/>
              <a:defRPr>
                <a:latin typeface="+mn-lt"/>
                <a:ea typeface="+mn-ea"/>
                <a:cs typeface="+mn-cs"/>
                <a:sym typeface="Helvetica Neue"/>
              </a:defRPr>
            </a:pPr>
            <a:r>
              <a:t>What did I do yesterday?  2. What am I doing today?  3. Is anything blocking my progress?</a:t>
            </a:r>
          </a:p>
          <a:p>
            <a:pPr>
              <a:defRPr>
                <a:latin typeface="+mn-lt"/>
                <a:ea typeface="+mn-ea"/>
                <a:cs typeface="+mn-cs"/>
                <a:sym typeface="Helvetica Neue"/>
              </a:defRPr>
            </a:pPr>
            <a:r>
              <a:t>By standing up, the meeting stays short and uncomfortable. It keeps the team synchronised without wasting time.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G_1259.jpeg" descr="IMG_1259.jpeg"/>
          <p:cNvPicPr>
            <a:picLocks noChangeAspect="1"/>
          </p:cNvPicPr>
          <p:nvPr/>
        </p:nvPicPr>
        <p:blipFill>
          <a:blip r:embed="rId2">
            <a:extLst/>
          </a:blip>
          <a:stretch>
            <a:fillRect/>
          </a:stretch>
        </p:blipFill>
        <p:spPr>
          <a:xfrm>
            <a:off x="448727" y="1035078"/>
            <a:ext cx="14461355" cy="8800015"/>
          </a:xfrm>
          <a:prstGeom prst="rect">
            <a:avLst/>
          </a:prstGeom>
          <a:ln w="12700">
            <a:miter lim="400000"/>
          </a:ln>
        </p:spPr>
      </p:pic>
      <p:pic>
        <p:nvPicPr>
          <p:cNvPr id="222" name="IMG_1250.jpeg" descr="IMG_1250.jpeg"/>
          <p:cNvPicPr>
            <a:picLocks noChangeAspect="1"/>
          </p:cNvPicPr>
          <p:nvPr/>
        </p:nvPicPr>
        <p:blipFill>
          <a:blip r:embed="rId3">
            <a:extLst/>
          </a:blip>
          <a:stretch>
            <a:fillRect/>
          </a:stretch>
        </p:blipFill>
        <p:spPr>
          <a:xfrm>
            <a:off x="15802953" y="1093525"/>
            <a:ext cx="3518659" cy="3762404"/>
          </a:xfrm>
          <a:prstGeom prst="rect">
            <a:avLst/>
          </a:prstGeom>
          <a:ln w="12700">
            <a:miter lim="400000"/>
          </a:ln>
        </p:spPr>
      </p:pic>
      <p:pic>
        <p:nvPicPr>
          <p:cNvPr id="223" name="IMG_1260.jpeg" descr="IMG_1260.jpeg"/>
          <p:cNvPicPr>
            <a:picLocks noChangeAspect="1"/>
          </p:cNvPicPr>
          <p:nvPr/>
        </p:nvPicPr>
        <p:blipFill>
          <a:blip r:embed="rId4">
            <a:extLst/>
          </a:blip>
          <a:stretch>
            <a:fillRect/>
          </a:stretch>
        </p:blipFill>
        <p:spPr>
          <a:xfrm>
            <a:off x="15724964" y="5445676"/>
            <a:ext cx="8068059" cy="4501044"/>
          </a:xfrm>
          <a:prstGeom prst="rect">
            <a:avLst/>
          </a:prstGeom>
          <a:ln w="12700">
            <a:miter lim="400000"/>
          </a:ln>
        </p:spPr>
      </p:pic>
      <p:sp>
        <p:nvSpPr>
          <p:cNvPr id="224" name="Sundae Pichai, became CEO of Google in 2015 and CEO of Alphabet in 2019."/>
          <p:cNvSpPr txBox="1"/>
          <p:nvPr/>
        </p:nvSpPr>
        <p:spPr>
          <a:xfrm>
            <a:off x="568691" y="10663886"/>
            <a:ext cx="14336637"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Sundae Pichai, became CEO of Google in 2015 and CEO of Alphabet in 2019.</a:t>
            </a:r>
          </a:p>
        </p:txBody>
      </p:sp>
      <p:sp>
        <p:nvSpPr>
          <p:cNvPr id="225" name="Google logo"/>
          <p:cNvSpPr txBox="1"/>
          <p:nvPr/>
        </p:nvSpPr>
        <p:spPr>
          <a:xfrm>
            <a:off x="19956504" y="2570509"/>
            <a:ext cx="3443936"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Google logo</a:t>
            </a:r>
          </a:p>
        </p:txBody>
      </p:sp>
      <p:sp>
        <p:nvSpPr>
          <p:cNvPr id="226" name="Inside a Google office games room for employees"/>
          <p:cNvSpPr txBox="1"/>
          <p:nvPr/>
        </p:nvSpPr>
        <p:spPr>
          <a:xfrm>
            <a:off x="15626976" y="10178390"/>
            <a:ext cx="8264016" cy="1461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Inside a Google office games room for employees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en things we know to be true”."/>
          <p:cNvSpPr txBox="1"/>
          <p:nvPr/>
        </p:nvSpPr>
        <p:spPr>
          <a:xfrm>
            <a:off x="6767966" y="315458"/>
            <a:ext cx="9574684"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a:latin typeface="+mn-lt"/>
                <a:ea typeface="+mn-ea"/>
                <a:cs typeface="+mn-cs"/>
                <a:sym typeface="Helvetica Neue"/>
              </a:defRPr>
            </a:lvl1pPr>
          </a:lstStyle>
          <a:p>
            <a:pPr/>
            <a:r>
              <a:t>“Ten things we know to be true”.</a:t>
            </a:r>
          </a:p>
        </p:txBody>
      </p:sp>
      <p:sp>
        <p:nvSpPr>
          <p:cNvPr id="229" name="Google’s philosophy page summarises how it tries to operate in practice. Key ideas include:"/>
          <p:cNvSpPr txBox="1"/>
          <p:nvPr/>
        </p:nvSpPr>
        <p:spPr>
          <a:xfrm>
            <a:off x="538888" y="2036616"/>
            <a:ext cx="22966376" cy="14616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Google’s philosophy page summarises how it tries to operate in practice. Key ideas include:</a:t>
            </a:r>
          </a:p>
        </p:txBody>
      </p:sp>
      <p:sp>
        <p:nvSpPr>
          <p:cNvPr id="230" name="Focus on the user and all else will follow."/>
          <p:cNvSpPr txBox="1"/>
          <p:nvPr/>
        </p:nvSpPr>
        <p:spPr>
          <a:xfrm>
            <a:off x="504722" y="3780447"/>
            <a:ext cx="11199877"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Focus on the user and all else will follow.</a:t>
            </a:r>
          </a:p>
        </p:txBody>
      </p:sp>
      <p:sp>
        <p:nvSpPr>
          <p:cNvPr id="231" name="Fast is better than slow."/>
          <p:cNvSpPr txBox="1"/>
          <p:nvPr/>
        </p:nvSpPr>
        <p:spPr>
          <a:xfrm>
            <a:off x="501079" y="4871064"/>
            <a:ext cx="6594958"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Fast is better than slow.</a:t>
            </a:r>
          </a:p>
        </p:txBody>
      </p:sp>
      <p:sp>
        <p:nvSpPr>
          <p:cNvPr id="232" name="It’s best to do one thing really well (Search)"/>
          <p:cNvSpPr txBox="1"/>
          <p:nvPr/>
        </p:nvSpPr>
        <p:spPr>
          <a:xfrm>
            <a:off x="507536" y="6050060"/>
            <a:ext cx="12575135"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It’s best to do one thing really well (Search)</a:t>
            </a:r>
          </a:p>
        </p:txBody>
      </p:sp>
      <p:sp>
        <p:nvSpPr>
          <p:cNvPr id="233" name="Democracy on the web works (relying on links and user behaviour to rank content)."/>
          <p:cNvSpPr txBox="1"/>
          <p:nvPr/>
        </p:nvSpPr>
        <p:spPr>
          <a:xfrm>
            <a:off x="459512" y="7233355"/>
            <a:ext cx="22639631"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Democracy on the web works (relying on links and user behaviour to rank content).</a:t>
            </a:r>
          </a:p>
        </p:txBody>
      </p:sp>
      <p:sp>
        <p:nvSpPr>
          <p:cNvPr id="234" name="You can make money without doing evil"/>
          <p:cNvSpPr txBox="1"/>
          <p:nvPr/>
        </p:nvSpPr>
        <p:spPr>
          <a:xfrm>
            <a:off x="425848" y="8531865"/>
            <a:ext cx="1092068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You can make money without doing evil</a:t>
            </a:r>
          </a:p>
        </p:txBody>
      </p:sp>
      <p:sp>
        <p:nvSpPr>
          <p:cNvPr id="235" name="There’s always more information out there, and great just isn’t good enough."/>
          <p:cNvSpPr txBox="1"/>
          <p:nvPr/>
        </p:nvSpPr>
        <p:spPr>
          <a:xfrm>
            <a:off x="458008" y="9952449"/>
            <a:ext cx="2083521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There’s always more information out there, and great just isn’t good enough.</a:t>
            </a:r>
          </a:p>
        </p:txBody>
      </p:sp>
      <p:sp>
        <p:nvSpPr>
          <p:cNvPr id="236" name="(A user‑first and information‑centric philosophy: build products that help everyone get to useful information quickly, ethically, and at global scale)"/>
          <p:cNvSpPr txBox="1"/>
          <p:nvPr/>
        </p:nvSpPr>
        <p:spPr>
          <a:xfrm>
            <a:off x="503514" y="11210631"/>
            <a:ext cx="23037126" cy="1485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96FF"/>
                </a:solidFill>
                <a:latin typeface="+mn-lt"/>
                <a:ea typeface="+mn-ea"/>
                <a:cs typeface="+mn-cs"/>
                <a:sym typeface="Helvetica Neue"/>
              </a:defRPr>
            </a:lvl1pPr>
          </a:lstStyle>
          <a:p>
            <a:pPr/>
            <a:r>
              <a:t>(A user‑first and information‑centric philosophy: build products that help everyone get to useful information quickly, ethically, and at global scale)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Google’s first commercial “enterprise” was the Google search engine itself, launched in 1998 as a company created to market the search technology originally developed by Larry Page and Sergey Brin at Stanford, which then became the foundation for its lat"/>
          <p:cNvSpPr txBox="1"/>
          <p:nvPr/>
        </p:nvSpPr>
        <p:spPr>
          <a:xfrm>
            <a:off x="480795" y="5201558"/>
            <a:ext cx="23211471" cy="27680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Google’s first commercial “enterprise” was the Google search engine itself, launched in 1998 as a company created to market the search technology originally developed by Larry Page and Sergey Brin at Stanford, which then became the foundation for its later ad‑driven business model.</a:t>
            </a:r>
          </a:p>
        </p:txBody>
      </p:sp>
      <p:sp>
        <p:nvSpPr>
          <p:cNvPr id="239" name="Google’s core business is selling online advertising that is targeted and delivered through its family of internet services, especially the Google Search engine, YouTube, and other consumer products like Maps and Android."/>
          <p:cNvSpPr txBox="1"/>
          <p:nvPr/>
        </p:nvSpPr>
        <p:spPr>
          <a:xfrm>
            <a:off x="633347" y="2366687"/>
            <a:ext cx="22906366" cy="2114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Google’s core business is selling online advertising that is targeted and delivered through its family of internet services, especially the Google Search engine, YouTube, and other consumer products like Maps and Android.</a:t>
            </a:r>
          </a:p>
        </p:txBody>
      </p:sp>
      <p:sp>
        <p:nvSpPr>
          <p:cNvPr id="240" name="Core Business"/>
          <p:cNvSpPr txBox="1"/>
          <p:nvPr/>
        </p:nvSpPr>
        <p:spPr>
          <a:xfrm>
            <a:off x="8693671" y="506465"/>
            <a:ext cx="4065728"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a:latin typeface="+mn-lt"/>
                <a:ea typeface="+mn-ea"/>
                <a:cs typeface="+mn-cs"/>
                <a:sym typeface="Helvetica Neue"/>
              </a:defRPr>
            </a:lvl1pPr>
          </a:lstStyle>
          <a:p>
            <a:pPr/>
            <a:r>
              <a:t>Core Business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he shift from search to ads.…"/>
          <p:cNvSpPr txBox="1"/>
          <p:nvPr/>
        </p:nvSpPr>
        <p:spPr>
          <a:xfrm>
            <a:off x="808266" y="640064"/>
            <a:ext cx="22376712" cy="95448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The shift from search to ads.</a:t>
            </a:r>
          </a:p>
          <a:p>
            <a:pPr>
              <a:defRPr>
                <a:latin typeface="+mn-lt"/>
                <a:ea typeface="+mn-ea"/>
                <a:cs typeface="+mn-cs"/>
                <a:sym typeface="Helvetica Neue"/>
              </a:defRPr>
            </a:pPr>
            <a:r>
              <a:t>	</a:t>
            </a:r>
          </a:p>
          <a:p>
            <a:pPr>
              <a:defRPr>
                <a:latin typeface="+mn-lt"/>
                <a:ea typeface="+mn-ea"/>
                <a:cs typeface="+mn-cs"/>
                <a:sym typeface="Helvetica Neue"/>
              </a:defRPr>
            </a:pPr>
            <a:r>
              <a:t>Google built a fast, highly relevant search engine that attracted massive user traffic and trust.</a:t>
            </a:r>
          </a:p>
          <a:p>
            <a:pPr>
              <a:defRPr>
                <a:latin typeface="+mn-lt"/>
                <a:ea typeface="+mn-ea"/>
                <a:cs typeface="+mn-cs"/>
                <a:sym typeface="Helvetica Neue"/>
              </a:defRPr>
            </a:pPr>
            <a:r>
              <a:t>They realised search queries show strong intent (e.g., “buy laptop”), creating valuable ad opportunities.</a:t>
            </a:r>
          </a:p>
          <a:p>
            <a:pPr>
              <a:defRPr>
                <a:latin typeface="+mn-lt"/>
                <a:ea typeface="+mn-ea"/>
                <a:cs typeface="+mn-cs"/>
                <a:sym typeface="Helvetica Neue"/>
              </a:defRPr>
            </a:pPr>
            <a:r>
              <a:t>Launched text ads beside search results, clearly separated but tightly matched to user keywords.</a:t>
            </a:r>
          </a:p>
          <a:p>
            <a:pPr>
              <a:defRPr>
                <a:latin typeface="+mn-lt"/>
                <a:ea typeface="+mn-ea"/>
                <a:cs typeface="+mn-cs"/>
                <a:sym typeface="Helvetica Neue"/>
              </a:defRPr>
            </a:pPr>
            <a:r>
              <a:t>Introduced AdWords and an auction‑based, pay‑per‑click model so advertisers only paid for clicks, not just views.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How the ad model scaled and took over.…"/>
          <p:cNvSpPr txBox="1"/>
          <p:nvPr/>
        </p:nvSpPr>
        <p:spPr>
          <a:xfrm>
            <a:off x="778192" y="554966"/>
            <a:ext cx="22827616" cy="9568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How the ad model scaled and took over.</a:t>
            </a:r>
          </a:p>
          <a:p>
            <a:pPr>
              <a:defRPr>
                <a:latin typeface="+mn-lt"/>
                <a:ea typeface="+mn-ea"/>
                <a:cs typeface="+mn-cs"/>
                <a:sym typeface="Helvetica Neue"/>
              </a:defRPr>
            </a:pPr>
          </a:p>
          <a:p>
            <a:pPr>
              <a:defRPr>
                <a:latin typeface="+mn-lt"/>
                <a:ea typeface="+mn-ea"/>
                <a:cs typeface="+mn-cs"/>
                <a:sym typeface="Helvetica Neue"/>
              </a:defRPr>
            </a:pPr>
            <a:r>
              <a:t>Extended the same ad system across Google services (YouTube, Maps, Gmail, Android) to monetize the whole ecosystem.</a:t>
            </a:r>
          </a:p>
          <a:p>
            <a:pPr>
              <a:defRPr>
                <a:latin typeface="+mn-lt"/>
                <a:ea typeface="+mn-ea"/>
                <a:cs typeface="+mn-cs"/>
                <a:sym typeface="Helvetica Neue"/>
              </a:defRPr>
            </a:pPr>
            <a:r>
              <a:t>Built an ad network to place Google‑served ads on third‑party sites and share revenue with publishers.</a:t>
            </a:r>
          </a:p>
          <a:p>
            <a:pPr>
              <a:defRPr>
                <a:latin typeface="+mn-lt"/>
                <a:ea typeface="+mn-ea"/>
                <a:cs typeface="+mn-cs"/>
                <a:sym typeface="Helvetica Neue"/>
              </a:defRPr>
            </a:pPr>
            <a:r>
              <a:t>Used data (search history, location, device, browsing) to continually improve targeting and click‑through rates.</a:t>
            </a:r>
          </a:p>
          <a:p>
            <a:pPr>
              <a:defRPr b="1">
                <a:latin typeface="+mn-lt"/>
                <a:ea typeface="+mn-ea"/>
                <a:cs typeface="+mn-cs"/>
                <a:sym typeface="Helvetica Neue"/>
              </a:defRPr>
            </a:pPr>
            <a:r>
              <a:t>Result: search became the front end of a powerful advertising engine that funds most of Google’s free products.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Collects extensive information about you (searches, location, apps used, what you watch/read/buy, device identifiers, IP address, etc.).…"/>
          <p:cNvSpPr txBox="1"/>
          <p:nvPr/>
        </p:nvSpPr>
        <p:spPr>
          <a:xfrm>
            <a:off x="611807" y="5357643"/>
            <a:ext cx="22818840" cy="58741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200">
                <a:latin typeface="+mn-lt"/>
                <a:ea typeface="+mn-ea"/>
                <a:cs typeface="+mn-cs"/>
                <a:sym typeface="Helvetica Neue"/>
              </a:defRPr>
            </a:pPr>
            <a:r>
              <a:t>Collects extensive information about you (searches, location, apps used, what you watch/read/buy, device identifiers, IP address, etc.).</a:t>
            </a:r>
          </a:p>
          <a:p>
            <a:pPr>
              <a:defRPr sz="4200">
                <a:latin typeface="+mn-lt"/>
                <a:ea typeface="+mn-ea"/>
                <a:cs typeface="+mn-cs"/>
                <a:sym typeface="Helvetica Neue"/>
              </a:defRPr>
            </a:pPr>
            <a:r>
              <a:t>Packages this into a profile or identifier and exposes it to many companies in ad systems so they can target you, with Google getting paid when ads are shown or clicked.</a:t>
            </a:r>
          </a:p>
          <a:p>
            <a:pPr>
              <a:defRPr sz="4200">
                <a:latin typeface="+mn-lt"/>
                <a:ea typeface="+mn-ea"/>
                <a:cs typeface="+mn-cs"/>
                <a:sym typeface="Helvetica Neue"/>
              </a:defRPr>
            </a:pPr>
            <a:r>
              <a:t>Allows other parties (ad tech firms, data brokers, app developers) to retain and reuse that “bidstream” or identifier data, which can be linked back to individuals.</a:t>
            </a:r>
          </a:p>
          <a:p>
            <a:pPr>
              <a:defRPr sz="4200">
                <a:latin typeface="+mn-lt"/>
                <a:ea typeface="+mn-ea"/>
                <a:cs typeface="+mn-cs"/>
                <a:sym typeface="Helvetica Neue"/>
              </a:defRPr>
            </a:pPr>
            <a:r>
              <a:t>Personal data is being commercialized and shared at large scale.</a:t>
            </a:r>
          </a:p>
        </p:txBody>
      </p:sp>
      <p:sp>
        <p:nvSpPr>
          <p:cNvPr id="247" name="Google’s ad business depends on collecting extremely detailed profiles and broadcasting them to many third parties in advertising systems, even though Google says it does not literally sell raw databases of personal information."/>
          <p:cNvSpPr txBox="1"/>
          <p:nvPr/>
        </p:nvSpPr>
        <p:spPr>
          <a:xfrm>
            <a:off x="440239" y="2284845"/>
            <a:ext cx="23503522" cy="2114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Google’s ad business depends on collecting extremely detailed profiles and broadcasting them to many third parties in advertising systems, even though Google says it does not literally sell raw databases of personal information.</a:t>
            </a:r>
          </a:p>
        </p:txBody>
      </p:sp>
      <p:sp>
        <p:nvSpPr>
          <p:cNvPr id="248" name="“DON’T BE EVIL” was Google’s early motto"/>
          <p:cNvSpPr txBox="1"/>
          <p:nvPr/>
        </p:nvSpPr>
        <p:spPr>
          <a:xfrm>
            <a:off x="3641859" y="689256"/>
            <a:ext cx="14781693" cy="8084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a:latin typeface="+mn-lt"/>
                <a:ea typeface="+mn-ea"/>
                <a:cs typeface="+mn-cs"/>
                <a:sym typeface="Helvetica Neue"/>
              </a:defRPr>
            </a:lvl1pPr>
          </a:lstStyle>
          <a:p>
            <a:pPr/>
            <a:r>
              <a:t>“DON’T BE EVIL” was Google’s early motto</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It’s important to say that Google takes security very seriously, employing advanced protections like end-to-end encryption for many services, two-factor authentication by default in key areas, regular security audits, and rapid patching for vulnerabiliti"/>
          <p:cNvSpPr txBox="1"/>
          <p:nvPr/>
        </p:nvSpPr>
        <p:spPr>
          <a:xfrm>
            <a:off x="708925" y="2107514"/>
            <a:ext cx="22966150" cy="46460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It’s important to say that Google takes security very seriously, employing advanced protections like end-to-end encryption for many services, two-factor authentication by default in key areas, regular security audits, and rapid patching for vulnerabilities across Android, Chrome, and cloud platforms.</a:t>
            </a:r>
          </a:p>
          <a:p>
            <a:pPr>
              <a:defRPr>
                <a:latin typeface="+mn-lt"/>
                <a:ea typeface="+mn-ea"/>
                <a:cs typeface="+mn-cs"/>
                <a:sym typeface="Helvetica Neue"/>
              </a:defRPr>
            </a:pPr>
            <a:r>
              <a:t>However, there are many privacy concerns, even though there are specific privacy controls in your Google account dashboard.</a:t>
            </a:r>
          </a:p>
        </p:txBody>
      </p:sp>
      <p:sp>
        <p:nvSpPr>
          <p:cNvPr id="251" name="User’s Security and Privacy"/>
          <p:cNvSpPr txBox="1"/>
          <p:nvPr/>
        </p:nvSpPr>
        <p:spPr>
          <a:xfrm>
            <a:off x="6065780" y="379050"/>
            <a:ext cx="10185767" cy="8205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a:latin typeface="+mn-lt"/>
                <a:ea typeface="+mn-ea"/>
                <a:cs typeface="+mn-cs"/>
                <a:sym typeface="Helvetica Neue"/>
              </a:defRPr>
            </a:lvl1pPr>
          </a:lstStyle>
          <a:p>
            <a:pPr/>
            <a:r>
              <a:t>User’s Security and Privacy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IMG_1251.jpeg" descr="IMG_1251.jpeg"/>
          <p:cNvPicPr>
            <a:picLocks noChangeAspect="1"/>
          </p:cNvPicPr>
          <p:nvPr/>
        </p:nvPicPr>
        <p:blipFill>
          <a:blip r:embed="rId2">
            <a:extLst/>
          </a:blip>
          <a:stretch>
            <a:fillRect/>
          </a:stretch>
        </p:blipFill>
        <p:spPr>
          <a:xfrm>
            <a:off x="7704614" y="245628"/>
            <a:ext cx="10383423" cy="11272743"/>
          </a:xfrm>
          <a:prstGeom prst="rect">
            <a:avLst/>
          </a:prstGeom>
          <a:ln w="12700">
            <a:miter lim="400000"/>
          </a:ln>
        </p:spPr>
      </p:pic>
      <p:sp>
        <p:nvSpPr>
          <p:cNvPr id="254" name="Bugdroid - Android’s logo"/>
          <p:cNvSpPr txBox="1"/>
          <p:nvPr/>
        </p:nvSpPr>
        <p:spPr>
          <a:xfrm>
            <a:off x="9036704" y="11729593"/>
            <a:ext cx="7114948"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Bugdroid - Android’s logo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he Backrub Years (roughly 1996 to 1997)"/>
          <p:cNvSpPr txBox="1"/>
          <p:nvPr/>
        </p:nvSpPr>
        <p:spPr>
          <a:xfrm>
            <a:off x="5221443" y="252279"/>
            <a:ext cx="15480158"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spcBef>
                <a:spcPts val="0"/>
              </a:spcBef>
              <a:defRPr b="1" spc="-159" sz="8000">
                <a:latin typeface="+mn-lt"/>
                <a:ea typeface="+mn-ea"/>
                <a:cs typeface="+mn-cs"/>
                <a:sym typeface="Helvetica Neue"/>
              </a:defRPr>
            </a:pPr>
            <a:r>
              <a:t>The Backrub Years </a:t>
            </a:r>
            <a:r>
              <a:rPr spc="-100" sz="5000"/>
              <a:t>(roughly 1996 to 1997)</a:t>
            </a:r>
          </a:p>
        </p:txBody>
      </p:sp>
      <p:sp>
        <p:nvSpPr>
          <p:cNvPr id="176" name="Many people don’t realise that Google started as a college research project that was almost sold for $750,000.…"/>
          <p:cNvSpPr txBox="1"/>
          <p:nvPr/>
        </p:nvSpPr>
        <p:spPr>
          <a:xfrm>
            <a:off x="584455" y="1943571"/>
            <a:ext cx="23215093" cy="3339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n-lt"/>
                <a:ea typeface="+mn-ea"/>
                <a:cs typeface="+mn-cs"/>
                <a:sym typeface="Helvetica Neue"/>
              </a:defRPr>
            </a:pPr>
            <a:r>
              <a:t>Many people don’t realise that Google started as a college research project that was almost sold for $750,000.</a:t>
            </a:r>
          </a:p>
          <a:p>
            <a:pPr>
              <a:defRPr>
                <a:latin typeface="+mn-lt"/>
                <a:ea typeface="+mn-ea"/>
                <a:cs typeface="+mn-cs"/>
                <a:sym typeface="Helvetica Neue"/>
              </a:defRPr>
            </a:pPr>
            <a:r>
              <a:t>Larry Page and Sergey Brin met at Stanford University in 1995. Larry was the quiet visionary, Sergey was the outgoing math genius.</a:t>
            </a:r>
          </a:p>
        </p:txBody>
      </p:sp>
      <p:pic>
        <p:nvPicPr>
          <p:cNvPr id="177" name="7E8ED9A7-211A-4805-99A1-0E9041691CFC.png" descr="7E8ED9A7-211A-4805-99A1-0E9041691CFC.png"/>
          <p:cNvPicPr>
            <a:picLocks noChangeAspect="1"/>
          </p:cNvPicPr>
          <p:nvPr/>
        </p:nvPicPr>
        <p:blipFill>
          <a:blip r:embed="rId2">
            <a:extLst/>
          </a:blip>
          <a:stretch>
            <a:fillRect/>
          </a:stretch>
        </p:blipFill>
        <p:spPr>
          <a:xfrm>
            <a:off x="6324157" y="5839485"/>
            <a:ext cx="9264164" cy="6176112"/>
          </a:xfrm>
          <a:prstGeom prst="rect">
            <a:avLst/>
          </a:prstGeom>
          <a:ln w="12700">
            <a:miter lim="400000"/>
          </a:ln>
        </p:spPr>
      </p:pic>
      <p:sp>
        <p:nvSpPr>
          <p:cNvPr id="178" name="BackRub was the original name of Google Search (hence “the BackRub Years”)"/>
          <p:cNvSpPr txBox="1"/>
          <p:nvPr/>
        </p:nvSpPr>
        <p:spPr>
          <a:xfrm>
            <a:off x="1347062" y="12571925"/>
            <a:ext cx="2168987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BackRub was the original name of Google Search (hence “the BackRub Years”)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Android"/>
          <p:cNvSpPr txBox="1"/>
          <p:nvPr/>
        </p:nvSpPr>
        <p:spPr>
          <a:xfrm>
            <a:off x="9750976" y="329732"/>
            <a:ext cx="5417821" cy="18495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defRPr b="1" spc="-232" sz="11600">
                <a:latin typeface="+mn-lt"/>
                <a:ea typeface="+mn-ea"/>
                <a:cs typeface="+mn-cs"/>
                <a:sym typeface="Helvetica Neue"/>
              </a:defRPr>
            </a:lvl1pPr>
          </a:lstStyle>
          <a:p>
            <a:pPr/>
            <a:r>
              <a:t>Android</a:t>
            </a:r>
          </a:p>
        </p:txBody>
      </p:sp>
      <p:pic>
        <p:nvPicPr>
          <p:cNvPr id="257" name="IMG_1251.jpeg" descr="IMG_1251.jpeg"/>
          <p:cNvPicPr>
            <a:picLocks noChangeAspect="1"/>
          </p:cNvPicPr>
          <p:nvPr/>
        </p:nvPicPr>
        <p:blipFill>
          <a:blip r:embed="rId2">
            <a:extLst/>
          </a:blip>
          <a:stretch>
            <a:fillRect/>
          </a:stretch>
        </p:blipFill>
        <p:spPr>
          <a:xfrm>
            <a:off x="9987408" y="4976340"/>
            <a:ext cx="4409182" cy="4786820"/>
          </a:xfrm>
          <a:prstGeom prst="rect">
            <a:avLst/>
          </a:prstGeom>
          <a:ln w="12700">
            <a:miter lim="400000"/>
          </a:ln>
        </p:spPr>
      </p:pic>
      <p:sp>
        <p:nvSpPr>
          <p:cNvPr id="258" name="Samsung"/>
          <p:cNvSpPr txBox="1"/>
          <p:nvPr/>
        </p:nvSpPr>
        <p:spPr>
          <a:xfrm>
            <a:off x="16016259" y="4348341"/>
            <a:ext cx="2689251"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Samsung</a:t>
            </a:r>
          </a:p>
        </p:txBody>
      </p:sp>
      <p:sp>
        <p:nvSpPr>
          <p:cNvPr id="259" name="Fairphone"/>
          <p:cNvSpPr txBox="1"/>
          <p:nvPr/>
        </p:nvSpPr>
        <p:spPr>
          <a:xfrm>
            <a:off x="7404399" y="3328401"/>
            <a:ext cx="284652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Fairphone</a:t>
            </a:r>
          </a:p>
        </p:txBody>
      </p:sp>
      <p:sp>
        <p:nvSpPr>
          <p:cNvPr id="260" name="Asus"/>
          <p:cNvSpPr txBox="1"/>
          <p:nvPr/>
        </p:nvSpPr>
        <p:spPr>
          <a:xfrm>
            <a:off x="5189366" y="5504683"/>
            <a:ext cx="145785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Asus</a:t>
            </a:r>
          </a:p>
        </p:txBody>
      </p:sp>
      <p:sp>
        <p:nvSpPr>
          <p:cNvPr id="261" name="Xiaomi"/>
          <p:cNvSpPr txBox="1"/>
          <p:nvPr/>
        </p:nvSpPr>
        <p:spPr>
          <a:xfrm>
            <a:off x="16671847" y="6453782"/>
            <a:ext cx="1954683"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Xiaomi</a:t>
            </a:r>
          </a:p>
        </p:txBody>
      </p:sp>
      <p:sp>
        <p:nvSpPr>
          <p:cNvPr id="262" name="Nokia / HMD"/>
          <p:cNvSpPr txBox="1"/>
          <p:nvPr/>
        </p:nvSpPr>
        <p:spPr>
          <a:xfrm>
            <a:off x="4413706" y="8266471"/>
            <a:ext cx="3625597"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Nokia / HMD</a:t>
            </a:r>
          </a:p>
        </p:txBody>
      </p:sp>
      <p:sp>
        <p:nvSpPr>
          <p:cNvPr id="263" name="Honor"/>
          <p:cNvSpPr txBox="1"/>
          <p:nvPr/>
        </p:nvSpPr>
        <p:spPr>
          <a:xfrm>
            <a:off x="11049472" y="10115100"/>
            <a:ext cx="1796187"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Honor</a:t>
            </a:r>
          </a:p>
        </p:txBody>
      </p:sp>
      <p:sp>
        <p:nvSpPr>
          <p:cNvPr id="264" name="Motorola / Lenovo"/>
          <p:cNvSpPr txBox="1"/>
          <p:nvPr/>
        </p:nvSpPr>
        <p:spPr>
          <a:xfrm>
            <a:off x="16148276" y="10242562"/>
            <a:ext cx="5093514"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Motorola / Lenovo</a:t>
            </a:r>
          </a:p>
        </p:txBody>
      </p:sp>
      <p:sp>
        <p:nvSpPr>
          <p:cNvPr id="265" name="Plus One"/>
          <p:cNvSpPr txBox="1"/>
          <p:nvPr/>
        </p:nvSpPr>
        <p:spPr>
          <a:xfrm>
            <a:off x="12064075" y="3328401"/>
            <a:ext cx="258744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Plus One</a:t>
            </a:r>
          </a:p>
        </p:txBody>
      </p:sp>
      <p:sp>
        <p:nvSpPr>
          <p:cNvPr id="266" name="ZTE"/>
          <p:cNvSpPr txBox="1"/>
          <p:nvPr/>
        </p:nvSpPr>
        <p:spPr>
          <a:xfrm>
            <a:off x="7245201" y="10242562"/>
            <a:ext cx="1209142"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ZTE</a:t>
            </a:r>
          </a:p>
        </p:txBody>
      </p:sp>
      <p:sp>
        <p:nvSpPr>
          <p:cNvPr id="267" name="Oppo"/>
          <p:cNvSpPr txBox="1"/>
          <p:nvPr/>
        </p:nvSpPr>
        <p:spPr>
          <a:xfrm>
            <a:off x="15050447" y="8559225"/>
            <a:ext cx="1650493"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Oppo</a:t>
            </a:r>
          </a:p>
        </p:txBody>
      </p:sp>
      <p:sp>
        <p:nvSpPr>
          <p:cNvPr id="268" name="Sony"/>
          <p:cNvSpPr txBox="1"/>
          <p:nvPr/>
        </p:nvSpPr>
        <p:spPr>
          <a:xfrm>
            <a:off x="7400542" y="6695077"/>
            <a:ext cx="150296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Sony</a:t>
            </a:r>
          </a:p>
        </p:txBody>
      </p:sp>
      <p:sp>
        <p:nvSpPr>
          <p:cNvPr id="269" name="Amazon"/>
          <p:cNvSpPr txBox="1"/>
          <p:nvPr/>
        </p:nvSpPr>
        <p:spPr>
          <a:xfrm>
            <a:off x="2754764" y="4167911"/>
            <a:ext cx="2338121"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Amazon</a:t>
            </a:r>
          </a:p>
        </p:txBody>
      </p:sp>
      <p:sp>
        <p:nvSpPr>
          <p:cNvPr id="270" name="Realme"/>
          <p:cNvSpPr txBox="1"/>
          <p:nvPr/>
        </p:nvSpPr>
        <p:spPr>
          <a:xfrm>
            <a:off x="19606950" y="8266471"/>
            <a:ext cx="2587450" cy="8084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Realme</a:t>
            </a:r>
          </a:p>
        </p:txBody>
      </p:sp>
      <p:sp>
        <p:nvSpPr>
          <p:cNvPr id="271" name="There are up to 250 companies making Android phones."/>
          <p:cNvSpPr txBox="1"/>
          <p:nvPr/>
        </p:nvSpPr>
        <p:spPr>
          <a:xfrm>
            <a:off x="3038879" y="11686310"/>
            <a:ext cx="1541709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There are up to 250 companies making Android phones.</a:t>
            </a:r>
          </a:p>
        </p:txBody>
      </p:sp>
      <p:sp>
        <p:nvSpPr>
          <p:cNvPr id="272" name="There are currently about 4 billion Android phones in everyday use."/>
          <p:cNvSpPr txBox="1"/>
          <p:nvPr/>
        </p:nvSpPr>
        <p:spPr>
          <a:xfrm>
            <a:off x="3050588" y="12560202"/>
            <a:ext cx="1828282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There are currently about 4 billion Android phones in everyday use.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Google did not invent Android"/>
          <p:cNvSpPr txBox="1"/>
          <p:nvPr/>
        </p:nvSpPr>
        <p:spPr>
          <a:xfrm>
            <a:off x="6801660" y="149789"/>
            <a:ext cx="8771840"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Neue"/>
              </a:defRPr>
            </a:lvl1pPr>
          </a:lstStyle>
          <a:p>
            <a:pPr/>
            <a:r>
              <a:t>Google did not invent Android</a:t>
            </a:r>
          </a:p>
        </p:txBody>
      </p:sp>
      <p:sp>
        <p:nvSpPr>
          <p:cNvPr id="275" name="Android is a mobile operating system created by Android Inc. and later acquired and developed by Google, designed primarily for smartphones and tablets."/>
          <p:cNvSpPr txBox="1"/>
          <p:nvPr/>
        </p:nvSpPr>
        <p:spPr>
          <a:xfrm>
            <a:off x="462145" y="1082507"/>
            <a:ext cx="23218141" cy="1461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Android is a mobile operating system created by Android Inc. and later acquired and developed by Google, designed primarily for smartphones and tablets.</a:t>
            </a:r>
          </a:p>
        </p:txBody>
      </p:sp>
      <p:sp>
        <p:nvSpPr>
          <p:cNvPr id="276" name="Google agreed to acquire Android Inc. in July 2005, and the deal is widely reported to have been for about 50 million US dollars."/>
          <p:cNvSpPr txBox="1"/>
          <p:nvPr/>
        </p:nvSpPr>
        <p:spPr>
          <a:xfrm>
            <a:off x="494363" y="2656357"/>
            <a:ext cx="23153708"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Google agreed to acquire Android Inc. in July 2005, and the deal is widely reported to have been for about 50 million US dollars.</a:t>
            </a:r>
          </a:p>
        </p:txBody>
      </p:sp>
      <p:sp>
        <p:nvSpPr>
          <p:cNvPr id="277" name="Andy Rubin co-founded Android Inc in 2003 and was it’s CEO.  After Google acquired Android he became a senior vice president."/>
          <p:cNvSpPr txBox="1"/>
          <p:nvPr/>
        </p:nvSpPr>
        <p:spPr>
          <a:xfrm>
            <a:off x="4765206" y="5641679"/>
            <a:ext cx="18501820"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Andy Rubin co-founded Android Inc in 2003 and was it’s CEO.  After Google acquired Android he became a senior vice president.</a:t>
            </a:r>
          </a:p>
        </p:txBody>
      </p:sp>
      <p:pic>
        <p:nvPicPr>
          <p:cNvPr id="278" name="pasted-movie.png" descr="pasted-movie.png"/>
          <p:cNvPicPr>
            <a:picLocks noChangeAspect="1"/>
          </p:cNvPicPr>
          <p:nvPr/>
        </p:nvPicPr>
        <p:blipFill>
          <a:blip r:embed="rId2">
            <a:extLst/>
          </a:blip>
          <a:stretch>
            <a:fillRect/>
          </a:stretch>
        </p:blipFill>
        <p:spPr>
          <a:xfrm>
            <a:off x="431446" y="5136446"/>
            <a:ext cx="3810002" cy="2857503"/>
          </a:xfrm>
          <a:prstGeom prst="rect">
            <a:avLst/>
          </a:prstGeom>
          <a:ln w="12700">
            <a:miter lim="400000"/>
          </a:ln>
        </p:spPr>
      </p:pic>
      <p:sp>
        <p:nvSpPr>
          <p:cNvPr id="279" name="Android is a central and uniquely rich source in Google’s data‑collection system, though it works in concert with Google’s other sources such as web tracking, Gmail, Maps and YouTube."/>
          <p:cNvSpPr txBox="1"/>
          <p:nvPr/>
        </p:nvSpPr>
        <p:spPr>
          <a:xfrm>
            <a:off x="725331" y="8818187"/>
            <a:ext cx="23268159" cy="2644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mn-lt"/>
                <a:ea typeface="+mn-ea"/>
                <a:cs typeface="+mn-cs"/>
                <a:sym typeface="Helvetica Neue"/>
              </a:defRPr>
            </a:lvl1pPr>
          </a:lstStyle>
          <a:p>
            <a:pPr/>
            <a:r>
              <a:t>Android is a central and uniquely rich source in Google’s data‑collection system, though it works in concert with Google’s other sources such as web tracking, Gmail, Maps and YouTube.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Android is built on the Linux kernel and other open‑source components, providing a flexible platform manufacturers can customize for different devices…"/>
          <p:cNvSpPr txBox="1"/>
          <p:nvPr/>
        </p:nvSpPr>
        <p:spPr>
          <a:xfrm>
            <a:off x="410168" y="1731174"/>
            <a:ext cx="23563664" cy="3339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Android is built on the Linux kernel and other open‑source components, providing a flexible platform manufacturers can customize for different devices</a:t>
            </a:r>
          </a:p>
          <a:p>
            <a:pPr>
              <a:defRPr>
                <a:latin typeface="+mn-lt"/>
                <a:ea typeface="+mn-ea"/>
                <a:cs typeface="+mn-cs"/>
                <a:sym typeface="Helvetica Neue"/>
              </a:defRPr>
            </a:pPr>
            <a:r>
              <a:t>It is designed to run apps written mainly in Java/Kotlin and distributed through app stores such as Google Play.</a:t>
            </a:r>
          </a:p>
        </p:txBody>
      </p:sp>
      <p:sp>
        <p:nvSpPr>
          <p:cNvPr id="282" name="Android was first publicly released as an operating system in 2008.  The first commercial version, Android 1.0, debuted on the HTC Dream. (This was one year after the release of the first iPhone)"/>
          <p:cNvSpPr txBox="1"/>
          <p:nvPr/>
        </p:nvSpPr>
        <p:spPr>
          <a:xfrm>
            <a:off x="493472" y="5509270"/>
            <a:ext cx="23397056" cy="2114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Android was first publicly released as an operating system in 2008.  The first commercial version, Android 1.0, debuted on the HTC Dream. (This was one year after the release of the first iPhone)</a:t>
            </a:r>
          </a:p>
        </p:txBody>
      </p:sp>
      <p:sp>
        <p:nvSpPr>
          <p:cNvPr id="283" name="New releases are usually annually, just like Apple’s iOS.…"/>
          <p:cNvSpPr txBox="1"/>
          <p:nvPr/>
        </p:nvSpPr>
        <p:spPr>
          <a:xfrm>
            <a:off x="493473" y="8235591"/>
            <a:ext cx="23397056" cy="456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New releases are usually annually, just like Apple’s iOS.</a:t>
            </a:r>
          </a:p>
          <a:p>
            <a:pPr>
              <a:defRPr>
                <a:latin typeface="+mn-lt"/>
                <a:ea typeface="+mn-ea"/>
                <a:cs typeface="+mn-cs"/>
                <a:sym typeface="Helvetica Neue"/>
              </a:defRPr>
            </a:pPr>
            <a:r>
              <a:t>Versions up to version 9, (Pie) were named after deserts, such as Ice Cream Sandwich for version 4.0 and Nougat for version 7.0.</a:t>
            </a:r>
          </a:p>
          <a:p>
            <a:pPr>
              <a:defRPr>
                <a:latin typeface="+mn-lt"/>
                <a:ea typeface="+mn-ea"/>
                <a:cs typeface="+mn-cs"/>
                <a:sym typeface="Helvetica Neue"/>
              </a:defRPr>
            </a:pPr>
            <a:r>
              <a:t>From Android 10 in 2019 Google use numbers only but they still use desert codenames internally.</a:t>
            </a:r>
          </a:p>
        </p:txBody>
      </p:sp>
      <p:sp>
        <p:nvSpPr>
          <p:cNvPr id="284" name="Basic idea"/>
          <p:cNvSpPr txBox="1"/>
          <p:nvPr/>
        </p:nvSpPr>
        <p:spPr>
          <a:xfrm>
            <a:off x="8993137" y="472140"/>
            <a:ext cx="3126945"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a:latin typeface="+mn-lt"/>
                <a:ea typeface="+mn-ea"/>
                <a:cs typeface="+mn-cs"/>
                <a:sym typeface="Helvetica Neue"/>
              </a:defRPr>
            </a:lvl1pPr>
          </a:lstStyle>
          <a:p>
            <a:pPr/>
            <a:r>
              <a:t>Basic idea</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AOSP stands for Android Open Source Project. Google releases the source code when Android has been updated for other companies to use freely.…"/>
          <p:cNvSpPr txBox="1"/>
          <p:nvPr/>
        </p:nvSpPr>
        <p:spPr>
          <a:xfrm>
            <a:off x="460111" y="1469021"/>
            <a:ext cx="23463778" cy="119431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AOSP stands for Android Open Source Project. Google releases the source code when Android has been updated for other companies to use freely.</a:t>
            </a:r>
          </a:p>
          <a:p>
            <a:pPr>
              <a:defRPr>
                <a:latin typeface="+mn-lt"/>
                <a:ea typeface="+mn-ea"/>
                <a:cs typeface="+mn-cs"/>
                <a:sym typeface="Helvetica Neue"/>
              </a:defRPr>
            </a:pPr>
            <a:r>
              <a:t>It has many companies as members, such as Samsung, Qualcom, Intel, HTC, Sony, who contribute to it via the Open Handset Alliance, (AHA). They provide code, patches and drivers.</a:t>
            </a:r>
          </a:p>
          <a:p>
            <a:pPr>
              <a:defRPr>
                <a:latin typeface="+mn-lt"/>
                <a:ea typeface="+mn-ea"/>
                <a:cs typeface="+mn-cs"/>
                <a:sym typeface="Helvetica Neue"/>
              </a:defRPr>
            </a:pPr>
            <a:r>
              <a:t>Android is the full operating system as shipped on consumer devices. AOSP is it’s open source core. Anyone can use it to build phones, TVs, watches, car software, servers, etc, without Google services, (apps or ecosystem lock-in).</a:t>
            </a:r>
          </a:p>
          <a:p>
            <a:pPr>
              <a:defRPr>
                <a:latin typeface="+mn-lt"/>
                <a:ea typeface="+mn-ea"/>
                <a:cs typeface="+mn-cs"/>
                <a:sym typeface="Helvetica Neue"/>
              </a:defRPr>
            </a:pPr>
            <a:r>
              <a:t>You add your own app store, services, or nothing at all; it’s fully functional for basic telephony, browsing, and apps that don’t rely on Google APIs.</a:t>
            </a:r>
          </a:p>
          <a:p>
            <a:pPr>
              <a:defRPr>
                <a:latin typeface="+mn-lt"/>
                <a:ea typeface="+mn-ea"/>
                <a:cs typeface="+mn-cs"/>
                <a:sym typeface="Helvetica Neue"/>
              </a:defRPr>
            </a:pPr>
            <a:r>
              <a:t>Examples include Chinese brands (Huawei HarmonyOS base, Xiaomi’s MIUI without GMS) and privacy-focused custom ROMs.</a:t>
            </a:r>
          </a:p>
          <a:p>
            <a:pPr>
              <a:defRPr i="1" sz="4000">
                <a:latin typeface="+mn-lt"/>
                <a:ea typeface="+mn-ea"/>
                <a:cs typeface="+mn-cs"/>
                <a:sym typeface="Helvetica Neue"/>
              </a:defRPr>
            </a:pPr>
            <a:r>
              <a:t>A custom ROM (Read-Only Memory) is a modified version of Android built from AOSP source code by third-party developers or communities.</a:t>
            </a:r>
          </a:p>
        </p:txBody>
      </p:sp>
      <p:sp>
        <p:nvSpPr>
          <p:cNvPr id="287" name="Android and AOSP"/>
          <p:cNvSpPr txBox="1"/>
          <p:nvPr/>
        </p:nvSpPr>
        <p:spPr>
          <a:xfrm>
            <a:off x="7631142" y="476149"/>
            <a:ext cx="5511090"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a:latin typeface="+mn-lt"/>
                <a:ea typeface="+mn-ea"/>
                <a:cs typeface="+mn-cs"/>
                <a:sym typeface="Helvetica Neue"/>
              </a:defRPr>
            </a:lvl1pPr>
          </a:lstStyle>
          <a:p>
            <a:pPr/>
            <a:r>
              <a:t>Android and AOSP</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Googles Competitors and Partners"/>
          <p:cNvSpPr txBox="1"/>
          <p:nvPr/>
        </p:nvSpPr>
        <p:spPr>
          <a:xfrm>
            <a:off x="6575549" y="360368"/>
            <a:ext cx="1082548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000">
                <a:latin typeface="+mn-lt"/>
                <a:ea typeface="+mn-ea"/>
                <a:cs typeface="+mn-cs"/>
                <a:sym typeface="Helvetica Neue"/>
              </a:defRPr>
            </a:lvl1pPr>
          </a:lstStyle>
          <a:p>
            <a:pPr/>
            <a:r>
              <a:t>Googles Competitors and Partners </a:t>
            </a:r>
          </a:p>
        </p:txBody>
      </p:sp>
      <p:sp>
        <p:nvSpPr>
          <p:cNvPr id="290" name="Google’s competitors often double as partners in specific areas like cloud, AI, hardware, and search distribution."/>
          <p:cNvSpPr txBox="1"/>
          <p:nvPr/>
        </p:nvSpPr>
        <p:spPr>
          <a:xfrm>
            <a:off x="87935" y="1692980"/>
            <a:ext cx="24208131" cy="1461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Google’s competitors often double as partners in specific areas like cloud, AI, hardware, and search distribution.</a:t>
            </a:r>
          </a:p>
        </p:txBody>
      </p:sp>
      <p:sp>
        <p:nvSpPr>
          <p:cNvPr id="291" name="Key examples:…"/>
          <p:cNvSpPr txBox="1"/>
          <p:nvPr/>
        </p:nvSpPr>
        <p:spPr>
          <a:xfrm>
            <a:off x="247404" y="3654087"/>
            <a:ext cx="23549344" cy="7627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200">
                <a:latin typeface="+mn-lt"/>
                <a:ea typeface="+mn-ea"/>
                <a:cs typeface="+mn-cs"/>
                <a:sym typeface="Helvetica Neue"/>
              </a:defRPr>
            </a:pPr>
            <a:r>
              <a:t>Key examples:</a:t>
            </a:r>
          </a:p>
          <a:p>
            <a:pPr>
              <a:defRPr b="1" sz="4200">
                <a:latin typeface="+mn-lt"/>
                <a:ea typeface="+mn-ea"/>
                <a:cs typeface="+mn-cs"/>
                <a:sym typeface="Helvetica Neue"/>
              </a:defRPr>
            </a:pPr>
            <a:r>
              <a:t>Apple</a:t>
            </a:r>
            <a:r>
              <a:rPr b="0"/>
              <a:t>: Primary smartphone rival (iOS vs Android), yet partners with Google—paying billions annually to set Google as the default Safari search engine, and now using Google’s Gemini AI models to power advanced Siri and Apple Intelligence features launching in 2026.</a:t>
            </a:r>
          </a:p>
          <a:p>
            <a:pPr>
              <a:defRPr b="1" sz="4200">
                <a:latin typeface="+mn-lt"/>
                <a:ea typeface="+mn-ea"/>
                <a:cs typeface="+mn-cs"/>
                <a:sym typeface="Helvetica Neue"/>
              </a:defRPr>
            </a:pPr>
            <a:r>
              <a:t>Samsung</a:t>
            </a:r>
            <a:r>
              <a:rPr b="0"/>
              <a:t>: Competes in premium Android phones but is a close manufacturing and AI collaborator, bundling Google services deeply and leveraging Gemini for Galaxy AI features while co-developing chips and ecosystem tech.</a:t>
            </a:r>
          </a:p>
          <a:p>
            <a:pPr>
              <a:defRPr b="1" sz="4200">
                <a:latin typeface="+mn-lt"/>
                <a:ea typeface="+mn-ea"/>
                <a:cs typeface="+mn-cs"/>
                <a:sym typeface="Helvetica Neue"/>
              </a:defRPr>
            </a:pPr>
            <a:r>
              <a:t>Microsoft and Amazon</a:t>
            </a:r>
            <a:r>
              <a:rPr b="0"/>
              <a:t>: AI rivals (via OpenAI/Anthropic investments) who partner with Google Cloud on multi-cloud deals, interoperability, and joint customer projects, despite cloud market competition.</a:t>
            </a:r>
          </a:p>
        </p:txBody>
      </p:sp>
      <p:sp>
        <p:nvSpPr>
          <p:cNvPr id="292" name="Almost all of Google’s apps and services are available on other platforms, such as Apple’s iPhone and iPad. They can also be accessed with a web browser."/>
          <p:cNvSpPr txBox="1"/>
          <p:nvPr/>
        </p:nvSpPr>
        <p:spPr>
          <a:xfrm>
            <a:off x="288384" y="11454493"/>
            <a:ext cx="22548800" cy="14616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Almost all of Google’s apps and services are available on other platforms, such as Apple’s iPhone and iPad. They can also be accessed with a web browser.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GOOGLE ECOSYSTEM"/>
          <p:cNvSpPr txBox="1"/>
          <p:nvPr/>
        </p:nvSpPr>
        <p:spPr>
          <a:xfrm>
            <a:off x="6445730" y="267702"/>
            <a:ext cx="8173213" cy="9946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6000">
                <a:latin typeface="+mn-lt"/>
                <a:ea typeface="+mn-ea"/>
                <a:cs typeface="+mn-cs"/>
                <a:sym typeface="Helvetica Neue"/>
              </a:defRPr>
            </a:lvl1pPr>
          </a:lstStyle>
          <a:p>
            <a:pPr/>
            <a:r>
              <a:t>GOOGLE ECOSYSTEM</a:t>
            </a:r>
          </a:p>
        </p:txBody>
      </p:sp>
      <p:sp>
        <p:nvSpPr>
          <p:cNvPr id="295" name="Google offers a massive ecosystem of apps, services and hardware."/>
          <p:cNvSpPr txBox="1"/>
          <p:nvPr/>
        </p:nvSpPr>
        <p:spPr>
          <a:xfrm>
            <a:off x="1862447" y="1517250"/>
            <a:ext cx="20222160" cy="8705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200">
                <a:latin typeface="+mn-lt"/>
                <a:ea typeface="+mn-ea"/>
                <a:cs typeface="+mn-cs"/>
                <a:sym typeface="Helvetica Neue"/>
              </a:defRPr>
            </a:lvl1pPr>
          </a:lstStyle>
          <a:p>
            <a:pPr/>
            <a:r>
              <a:t>Google offers a massive ecosystem of apps, services and hardware.</a:t>
            </a:r>
          </a:p>
        </p:txBody>
      </p:sp>
      <p:sp>
        <p:nvSpPr>
          <p:cNvPr id="296" name="In 2026, Google is trying to remove the &quot;friction&quot; of opening apps entirely. You provide the intent, and the ecosystem provides the action. (“Agentic Commerce”)"/>
          <p:cNvSpPr txBox="1"/>
          <p:nvPr/>
        </p:nvSpPr>
        <p:spPr>
          <a:xfrm>
            <a:off x="787420" y="10074954"/>
            <a:ext cx="23063064" cy="2644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mn-lt"/>
                <a:ea typeface="+mn-ea"/>
                <a:cs typeface="+mn-cs"/>
                <a:sym typeface="Helvetica Neue"/>
              </a:defRPr>
            </a:lvl1pPr>
          </a:lstStyle>
          <a:p>
            <a:pPr/>
            <a:r>
              <a:t>In 2026, Google is trying to remove the "friction" of opening apps entirely. You provide the intent, and the ecosystem provides the action. (“Agentic Commerce”)</a:t>
            </a:r>
          </a:p>
        </p:txBody>
      </p:sp>
      <p:pic>
        <p:nvPicPr>
          <p:cNvPr id="297" name="pasted-movie.png" descr="pasted-movie.png"/>
          <p:cNvPicPr>
            <a:picLocks noChangeAspect="1"/>
          </p:cNvPicPr>
          <p:nvPr/>
        </p:nvPicPr>
        <p:blipFill>
          <a:blip r:embed="rId2">
            <a:extLst/>
          </a:blip>
          <a:stretch>
            <a:fillRect/>
          </a:stretch>
        </p:blipFill>
        <p:spPr>
          <a:xfrm>
            <a:off x="6766862" y="2642646"/>
            <a:ext cx="9342623" cy="7474096"/>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9" name="Gemini and The Future of Search"/>
          <p:cNvSpPr txBox="1"/>
          <p:nvPr/>
        </p:nvSpPr>
        <p:spPr>
          <a:xfrm>
            <a:off x="7365034" y="897324"/>
            <a:ext cx="965393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latin typeface="+mn-lt"/>
                <a:ea typeface="+mn-ea"/>
                <a:cs typeface="+mn-cs"/>
                <a:sym typeface="Helvetica Neue"/>
              </a:defRPr>
            </a:lvl1pPr>
          </a:lstStyle>
          <a:p>
            <a:pPr/>
            <a:r>
              <a:t>Gemini and The Future of Search</a:t>
            </a:r>
          </a:p>
        </p:txBody>
      </p:sp>
      <p:sp>
        <p:nvSpPr>
          <p:cNvPr id="300" name="Gemini 3: The core multimodal AI powering all platforms: features Gemini Live for real-time voice and vision interaction.…"/>
          <p:cNvSpPr txBox="1"/>
          <p:nvPr/>
        </p:nvSpPr>
        <p:spPr>
          <a:xfrm>
            <a:off x="471275" y="2450948"/>
            <a:ext cx="23796816" cy="7748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Gemini 3: The core multimodal AI powering all platforms: features Gemini Live for real-time voice and vision interaction.</a:t>
            </a:r>
          </a:p>
          <a:p>
            <a:pPr>
              <a:defRPr>
                <a:latin typeface="+mn-lt"/>
                <a:ea typeface="+mn-ea"/>
                <a:cs typeface="+mn-cs"/>
                <a:sym typeface="Helvetica Neue"/>
              </a:defRPr>
            </a:pPr>
            <a:r>
              <a:t>AI Search and Agents: Shift from “Links” to “Actions” - conversational search that books travel, buys products, and manages tasks.</a:t>
            </a:r>
          </a:p>
          <a:p>
            <a:pPr>
              <a:defRPr>
                <a:latin typeface="+mn-lt"/>
                <a:ea typeface="+mn-ea"/>
                <a:cs typeface="+mn-cs"/>
                <a:sym typeface="Helvetica Neue"/>
              </a:defRPr>
            </a:pPr>
            <a:r>
              <a:t>Creative Suite: Nano Banana:</a:t>
            </a:r>
            <a:br/>
            <a:r>
              <a:t>High-fidelity text-to-image and editing.</a:t>
            </a:r>
            <a:br/>
            <a:r>
              <a:t>Veo 3: Cinematic-quality video and audio generation.</a:t>
            </a:r>
          </a:p>
          <a:p>
            <a:pPr>
              <a:defRPr>
                <a:latin typeface="+mn-lt"/>
                <a:ea typeface="+mn-ea"/>
                <a:cs typeface="+mn-cs"/>
                <a:sym typeface="Helvetica Neue"/>
              </a:defRPr>
            </a:pPr>
            <a:r>
              <a:t>Knowledge Tools: NotebookLM for personalised research and automated audio deep-dives.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25000"/>
          </a:schemeClr>
        </a:solidFill>
      </p:bgPr>
    </p:bg>
    <p:spTree>
      <p:nvGrpSpPr>
        <p:cNvPr id="1" name=""/>
        <p:cNvGrpSpPr/>
        <p:nvPr/>
      </p:nvGrpSpPr>
      <p:grpSpPr>
        <a:xfrm>
          <a:off x="0" y="0"/>
          <a:ext cx="0" cy="0"/>
          <a:chOff x="0" y="0"/>
          <a:chExt cx="0" cy="0"/>
        </a:xfrm>
      </p:grpSpPr>
      <p:sp>
        <p:nvSpPr>
          <p:cNvPr id="302" name="Hardware and Workspace"/>
          <p:cNvSpPr txBox="1"/>
          <p:nvPr/>
        </p:nvSpPr>
        <p:spPr>
          <a:xfrm>
            <a:off x="8065048" y="61806"/>
            <a:ext cx="7609333"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latin typeface="+mn-lt"/>
                <a:ea typeface="+mn-ea"/>
                <a:cs typeface="+mn-cs"/>
                <a:sym typeface="Helvetica Neue"/>
              </a:defRPr>
            </a:lvl1pPr>
          </a:lstStyle>
          <a:p>
            <a:pPr/>
            <a:r>
              <a:t>Hardware and Workspace</a:t>
            </a:r>
          </a:p>
        </p:txBody>
      </p:sp>
      <p:sp>
        <p:nvSpPr>
          <p:cNvPr id="303" name="Connected Devices and Intelligent Productivity"/>
          <p:cNvSpPr txBox="1"/>
          <p:nvPr/>
        </p:nvSpPr>
        <p:spPr>
          <a:xfrm>
            <a:off x="1478991" y="2240794"/>
            <a:ext cx="12839092"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Connected Devices and Intelligent Productivity</a:t>
            </a:r>
          </a:p>
        </p:txBody>
      </p:sp>
      <p:sp>
        <p:nvSpPr>
          <p:cNvPr id="304" name="Pixel 10 Series: Flagship smartphones (Pro, XL, Fold) powered by the Tensor G5 chip for on device AI.…"/>
          <p:cNvSpPr txBox="1"/>
          <p:nvPr/>
        </p:nvSpPr>
        <p:spPr>
          <a:xfrm>
            <a:off x="521496" y="5102609"/>
            <a:ext cx="23763864" cy="7748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Pixel 10 Series: Flagship smartphones (Pro, XL, Fold) powered by the Tensor G5 chip for on device AI.</a:t>
            </a:r>
          </a:p>
          <a:p>
            <a:pPr>
              <a:defRPr>
                <a:latin typeface="+mn-lt"/>
                <a:ea typeface="+mn-ea"/>
                <a:cs typeface="+mn-cs"/>
                <a:sym typeface="Helvetica Neue"/>
              </a:defRPr>
            </a:pPr>
            <a:r>
              <a:t>The AI Home: Pixel Watch 4 (Health Coaching) and Nest smart home devices with generative event descriptions.</a:t>
            </a:r>
          </a:p>
          <a:p>
            <a:pPr>
              <a:defRPr>
                <a:latin typeface="+mn-lt"/>
                <a:ea typeface="+mn-ea"/>
                <a:cs typeface="+mn-cs"/>
                <a:sym typeface="Helvetica Neue"/>
              </a:defRPr>
            </a:pPr>
            <a:r>
              <a:t>Google Workspace Studio:</a:t>
            </a:r>
            <a:br/>
            <a:r>
              <a:t>AI-enhanced Docs, Sheets and Gmail; allows users to build custom, shareable AI agents for work</a:t>
            </a:r>
          </a:p>
          <a:p>
            <a:pPr>
              <a:defRPr>
                <a:latin typeface="+mn-lt"/>
                <a:ea typeface="+mn-ea"/>
                <a:cs typeface="+mn-cs"/>
                <a:sym typeface="Helvetica Neue"/>
              </a:defRPr>
            </a:pPr>
            <a:r>
              <a:t>Google Beam: Reimagined video conferencing using 3D “holopresence” technology for Google Meet.</a:t>
            </a:r>
          </a:p>
        </p:txBody>
      </p:sp>
      <p:pic>
        <p:nvPicPr>
          <p:cNvPr id="305" name="Screenshot_20260218-220547~2.jpeg" descr="Screenshot_20260218-220547~2.jpeg"/>
          <p:cNvPicPr>
            <a:picLocks noChangeAspect="1"/>
          </p:cNvPicPr>
          <p:nvPr/>
        </p:nvPicPr>
        <p:blipFill>
          <a:blip r:embed="rId2">
            <a:extLst/>
          </a:blip>
          <a:srcRect l="0" t="0" r="0" b="9390"/>
          <a:stretch>
            <a:fillRect/>
          </a:stretch>
        </p:blipFill>
        <p:spPr>
          <a:xfrm>
            <a:off x="16443289" y="917039"/>
            <a:ext cx="7609334" cy="379504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Google’s Strategic Pivot: From Ads to Ecosystem…"/>
          <p:cNvSpPr txBox="1"/>
          <p:nvPr/>
        </p:nvSpPr>
        <p:spPr>
          <a:xfrm>
            <a:off x="501685" y="521165"/>
            <a:ext cx="23380629" cy="126736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355600">
              <a:lnSpc>
                <a:spcPct val="100000"/>
              </a:lnSpc>
              <a:spcBef>
                <a:spcPts val="0"/>
              </a:spcBef>
              <a:defRPr b="1" sz="5000">
                <a:latin typeface="+mn-lt"/>
                <a:ea typeface="+mn-ea"/>
                <a:cs typeface="+mn-cs"/>
                <a:sym typeface="Helvetica Neue"/>
              </a:defRPr>
            </a:pPr>
            <a:r>
              <a:t>Google’s Strategic Pivot: From Ads to Ecosystem</a:t>
            </a:r>
          </a:p>
          <a:p>
            <a:pPr algn="ctr" defTabSz="355600">
              <a:lnSpc>
                <a:spcPct val="100000"/>
              </a:lnSpc>
              <a:spcBef>
                <a:spcPts val="0"/>
              </a:spcBef>
              <a:defRPr b="1" sz="4500">
                <a:latin typeface="+mn-lt"/>
                <a:ea typeface="+mn-ea"/>
                <a:cs typeface="+mn-cs"/>
                <a:sym typeface="Helvetica Neue"/>
              </a:defRPr>
            </a:pPr>
          </a:p>
          <a:p>
            <a:pPr defTabSz="355600">
              <a:lnSpc>
                <a:spcPct val="100000"/>
              </a:lnSpc>
              <a:spcBef>
                <a:spcPts val="0"/>
              </a:spcBef>
              <a:defRPr b="1" sz="4500">
                <a:latin typeface="+mn-lt"/>
                <a:ea typeface="+mn-ea"/>
                <a:cs typeface="+mn-cs"/>
                <a:sym typeface="Helvetica Neue"/>
              </a:defRPr>
            </a:pPr>
            <a:r>
              <a:t>Hybrid Monetization</a:t>
            </a:r>
          </a:p>
          <a:p>
            <a:pPr defTabSz="355600">
              <a:lnSpc>
                <a:spcPct val="100000"/>
              </a:lnSpc>
              <a:spcBef>
                <a:spcPts val="0"/>
              </a:spcBef>
              <a:defRPr b="1" sz="3700">
                <a:latin typeface="+mn-lt"/>
                <a:ea typeface="+mn-ea"/>
                <a:cs typeface="+mn-cs"/>
                <a:sym typeface="Helvetica Neue"/>
              </a:defRPr>
            </a:pPr>
          </a:p>
          <a:p>
            <a:pPr defTabSz="355600">
              <a:lnSpc>
                <a:spcPct val="100000"/>
              </a:lnSpc>
              <a:spcBef>
                <a:spcPts val="0"/>
              </a:spcBef>
              <a:defRPr b="1" sz="3700">
                <a:latin typeface="+mn-lt"/>
                <a:ea typeface="+mn-ea"/>
                <a:cs typeface="+mn-cs"/>
                <a:sym typeface="Helvetica Neue"/>
              </a:defRPr>
            </a:pPr>
            <a:r>
              <a:t>Google is transitioning from a purely ad-supported model to a diversified subscription strategy to offset high AI compute costs and market volatility.</a:t>
            </a:r>
          </a:p>
          <a:p>
            <a:pPr defTabSz="355600">
              <a:lnSpc>
                <a:spcPct val="100000"/>
              </a:lnSpc>
              <a:spcBef>
                <a:spcPts val="0"/>
              </a:spcBef>
              <a:defRPr b="1" sz="3700">
                <a:latin typeface="+mn-lt"/>
                <a:ea typeface="+mn-ea"/>
                <a:cs typeface="+mn-cs"/>
                <a:sym typeface="Helvetica Neue"/>
              </a:defRPr>
            </a:pPr>
          </a:p>
          <a:p>
            <a:pPr defTabSz="355600">
              <a:lnSpc>
                <a:spcPct val="100000"/>
              </a:lnSpc>
              <a:spcBef>
                <a:spcPts val="0"/>
              </a:spcBef>
              <a:defRPr b="1" sz="3700">
                <a:latin typeface="+mn-lt"/>
                <a:ea typeface="+mn-ea"/>
                <a:cs typeface="+mn-cs"/>
                <a:sym typeface="Helvetica Neue"/>
              </a:defRPr>
            </a:pPr>
            <a:r>
              <a:t>• Premium UX (YouTube): Bundling ad-free viewing with music streaming and exclusive features.</a:t>
            </a:r>
          </a:p>
          <a:p>
            <a:pPr marL="370973" indent="-370973" defTabSz="355600">
              <a:lnSpc>
                <a:spcPct val="100000"/>
              </a:lnSpc>
              <a:spcBef>
                <a:spcPts val="0"/>
              </a:spcBef>
              <a:buSzPct val="100000"/>
              <a:buChar char="•"/>
              <a:defRPr b="1" sz="3700">
                <a:latin typeface="+mn-lt"/>
                <a:ea typeface="+mn-ea"/>
                <a:cs typeface="+mn-cs"/>
                <a:sym typeface="Helvetica Neue"/>
              </a:defRPr>
            </a:pPr>
            <a:r>
              <a:t>AI-as-a-Service (Gemini): Monetizing high-compute Generative AI through the Google One AI Premium tier.</a:t>
            </a:r>
          </a:p>
          <a:p>
            <a:pPr marL="370973" indent="-370973" defTabSz="355600">
              <a:lnSpc>
                <a:spcPct val="100000"/>
              </a:lnSpc>
              <a:spcBef>
                <a:spcPts val="0"/>
              </a:spcBef>
              <a:buSzPct val="100000"/>
              <a:buChar char="•"/>
              <a:defRPr b="1" sz="3700">
                <a:latin typeface="+mn-lt"/>
                <a:ea typeface="+mn-ea"/>
                <a:cs typeface="+mn-cs"/>
                <a:sym typeface="Helvetica Neue"/>
              </a:defRPr>
            </a:pPr>
          </a:p>
          <a:p>
            <a:pPr marL="370973" indent="-370973" defTabSz="355600">
              <a:lnSpc>
                <a:spcPct val="100000"/>
              </a:lnSpc>
              <a:spcBef>
                <a:spcPts val="0"/>
              </a:spcBef>
              <a:buSzPct val="100000"/>
              <a:buChar char="•"/>
              <a:defRPr b="1" sz="3700">
                <a:latin typeface="+mn-lt"/>
                <a:ea typeface="+mn-ea"/>
                <a:cs typeface="+mn-cs"/>
                <a:sym typeface="Helvetica Neue"/>
              </a:defRPr>
            </a:pPr>
            <a:r>
              <a:t>Infrastructure (Google One): Converting basic cloud storage into a tiered "utility" subscription.</a:t>
            </a:r>
          </a:p>
          <a:p>
            <a:pPr marL="370973" indent="-370973" defTabSz="355600">
              <a:lnSpc>
                <a:spcPct val="100000"/>
              </a:lnSpc>
              <a:spcBef>
                <a:spcPts val="0"/>
              </a:spcBef>
              <a:buSzPct val="100000"/>
              <a:buChar char="•"/>
              <a:defRPr b="1" sz="3700">
                <a:latin typeface="+mn-lt"/>
                <a:ea typeface="+mn-ea"/>
                <a:cs typeface="+mn-cs"/>
                <a:sym typeface="Helvetica Neue"/>
              </a:defRPr>
            </a:pPr>
          </a:p>
          <a:p>
            <a:pPr marL="370973" indent="-370973" defTabSz="355600">
              <a:lnSpc>
                <a:spcPct val="100000"/>
              </a:lnSpc>
              <a:spcBef>
                <a:spcPts val="0"/>
              </a:spcBef>
              <a:buSzPct val="100000"/>
              <a:buChar char="•"/>
              <a:defRPr b="1" sz="3700">
                <a:latin typeface="+mn-lt"/>
                <a:ea typeface="+mn-ea"/>
                <a:cs typeface="+mn-cs"/>
                <a:sym typeface="Helvetica Neue"/>
              </a:defRPr>
            </a:pPr>
            <a:r>
              <a:t>Hardware Synergy: Locking advanced features for Nest and Fitbit behind recurring service fees.</a:t>
            </a:r>
          </a:p>
          <a:p>
            <a:pPr defTabSz="355600">
              <a:lnSpc>
                <a:spcPct val="100000"/>
              </a:lnSpc>
              <a:spcBef>
                <a:spcPts val="0"/>
              </a:spcBef>
              <a:defRPr b="1" sz="6000">
                <a:latin typeface="+mn-lt"/>
                <a:ea typeface="+mn-ea"/>
                <a:cs typeface="+mn-cs"/>
                <a:sym typeface="Helvetica Neue"/>
              </a:defRPr>
            </a:pPr>
          </a:p>
          <a:p>
            <a:pPr defTabSz="355600">
              <a:lnSpc>
                <a:spcPct val="100000"/>
              </a:lnSpc>
              <a:spcBef>
                <a:spcPts val="0"/>
              </a:spcBef>
              <a:defRPr b="1" sz="4500">
                <a:latin typeface="+mn-lt"/>
                <a:ea typeface="+mn-ea"/>
                <a:cs typeface="+mn-cs"/>
                <a:sym typeface="Helvetica Neue"/>
              </a:defRPr>
            </a:pPr>
            <a:r>
              <a:t>Strategic Objectives</a:t>
            </a:r>
          </a:p>
          <a:p>
            <a:pPr algn="ctr" defTabSz="355600">
              <a:lnSpc>
                <a:spcPct val="100000"/>
              </a:lnSpc>
              <a:spcBef>
                <a:spcPts val="0"/>
              </a:spcBef>
              <a:defRPr b="1" sz="5000">
                <a:latin typeface="+mn-lt"/>
                <a:ea typeface="+mn-ea"/>
                <a:cs typeface="+mn-cs"/>
                <a:sym typeface="Helvetica Neue"/>
              </a:defRPr>
            </a:pPr>
          </a:p>
          <a:p>
            <a:pPr defTabSz="355600">
              <a:lnSpc>
                <a:spcPct val="100000"/>
              </a:lnSpc>
              <a:spcBef>
                <a:spcPts val="0"/>
              </a:spcBef>
              <a:defRPr b="1" sz="3700">
                <a:latin typeface="+mn-lt"/>
                <a:ea typeface="+mn-ea"/>
                <a:cs typeface="+mn-cs"/>
                <a:sym typeface="Helvetica Neue"/>
              </a:defRPr>
            </a:pPr>
            <a:r>
              <a:t>1. Revenue Stability: Creating predictable, recurring income independent of the ad market.</a:t>
            </a:r>
          </a:p>
          <a:p>
            <a:pPr defTabSz="355600">
              <a:lnSpc>
                <a:spcPct val="100000"/>
              </a:lnSpc>
              <a:spcBef>
                <a:spcPts val="0"/>
              </a:spcBef>
              <a:defRPr b="1" sz="3700">
                <a:latin typeface="+mn-lt"/>
                <a:ea typeface="+mn-ea"/>
                <a:cs typeface="+mn-cs"/>
                <a:sym typeface="Helvetica Neue"/>
              </a:defRPr>
            </a:pPr>
            <a:r>
              <a:t>2. Cost Recovery: Funding the massive infrastructure required for Generative AI.</a:t>
            </a:r>
          </a:p>
          <a:p>
            <a:pPr marL="838200" defTabSz="355600">
              <a:lnSpc>
                <a:spcPct val="100000"/>
              </a:lnSpc>
              <a:spcBef>
                <a:spcPts val="0"/>
              </a:spcBef>
              <a:defRPr b="1" sz="3700">
                <a:latin typeface="+mn-lt"/>
                <a:ea typeface="+mn-ea"/>
                <a:cs typeface="+mn-cs"/>
                <a:sym typeface="Helvetica Neue"/>
              </a:defRPr>
            </a:pPr>
            <a:r>
              <a:t>3. User Retention: Increasing "ecosystem stickiness" by bundling storage, AI, and entertainment.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What are Larry Page and Andy Rubin doing now?"/>
          <p:cNvSpPr txBox="1"/>
          <p:nvPr/>
        </p:nvSpPr>
        <p:spPr>
          <a:xfrm>
            <a:off x="5410962" y="627840"/>
            <a:ext cx="13554762"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What are Larry Page and Sergey Brin doing now?</a:t>
            </a:r>
          </a:p>
        </p:txBody>
      </p:sp>
      <p:pic>
        <p:nvPicPr>
          <p:cNvPr id="310" name="7E8ED9A7-211A-4805-99A1-0E9041691CFC.png" descr="7E8ED9A7-211A-4805-99A1-0E9041691CFC.png"/>
          <p:cNvPicPr>
            <a:picLocks noChangeAspect="1"/>
          </p:cNvPicPr>
          <p:nvPr/>
        </p:nvPicPr>
        <p:blipFill>
          <a:blip r:embed="rId2">
            <a:extLst/>
          </a:blip>
          <a:stretch>
            <a:fillRect/>
          </a:stretch>
        </p:blipFill>
        <p:spPr>
          <a:xfrm>
            <a:off x="2875564" y="2553578"/>
            <a:ext cx="14417844" cy="961189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IMG_1247.jpeg" descr="IMG_1247.jpeg"/>
          <p:cNvPicPr>
            <a:picLocks noChangeAspect="1"/>
          </p:cNvPicPr>
          <p:nvPr/>
        </p:nvPicPr>
        <p:blipFill>
          <a:blip r:embed="rId2">
            <a:extLst/>
          </a:blip>
          <a:stretch>
            <a:fillRect/>
          </a:stretch>
        </p:blipFill>
        <p:spPr>
          <a:xfrm>
            <a:off x="3829008" y="70011"/>
            <a:ext cx="16725984" cy="10843669"/>
          </a:xfrm>
          <a:prstGeom prst="rect">
            <a:avLst/>
          </a:prstGeom>
          <a:ln w="12700">
            <a:miter lim="400000"/>
          </a:ln>
        </p:spPr>
      </p:pic>
      <p:sp>
        <p:nvSpPr>
          <p:cNvPr id="181" name="The garage in Palo Alto that Larry Page and Sergey Brin rented from Susan Wojcicki in 1998 as Google’s first workplace"/>
          <p:cNvSpPr txBox="1"/>
          <p:nvPr/>
        </p:nvSpPr>
        <p:spPr>
          <a:xfrm>
            <a:off x="3833481" y="11230437"/>
            <a:ext cx="16852397" cy="2114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The garage in Palo Alto that Larry Page and Sergey Brin rented from Susan Wojcicki in 1998 as Google’s first workplace</a:t>
            </a:r>
          </a:p>
        </p:txBody>
      </p:sp>
      <p:pic>
        <p:nvPicPr>
          <p:cNvPr id="182" name="IMG_1249.jpeg" descr="IMG_1249.jpeg"/>
          <p:cNvPicPr>
            <a:picLocks noChangeAspect="1"/>
          </p:cNvPicPr>
          <p:nvPr/>
        </p:nvPicPr>
        <p:blipFill>
          <a:blip r:embed="rId3">
            <a:extLst/>
          </a:blip>
          <a:stretch>
            <a:fillRect/>
          </a:stretch>
        </p:blipFill>
        <p:spPr>
          <a:xfrm>
            <a:off x="1436930" y="16867559"/>
            <a:ext cx="7150103" cy="4724403"/>
          </a:xfrm>
          <a:prstGeom prst="rect">
            <a:avLst/>
          </a:prstGeom>
          <a:ln w="12700">
            <a:miter lim="400000"/>
          </a:ln>
        </p:spPr>
      </p:pic>
      <p:pic>
        <p:nvPicPr>
          <p:cNvPr id="183" name="IMG_1248.jpeg" descr="IMG_1248.jpeg"/>
          <p:cNvPicPr>
            <a:picLocks noChangeAspect="1"/>
          </p:cNvPicPr>
          <p:nvPr/>
        </p:nvPicPr>
        <p:blipFill>
          <a:blip r:embed="rId4">
            <a:extLst/>
          </a:blip>
          <a:stretch>
            <a:fillRect/>
          </a:stretch>
        </p:blipFill>
        <p:spPr>
          <a:xfrm>
            <a:off x="11545227" y="18685749"/>
            <a:ext cx="7150101" cy="397510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tatus: Co-founder of Google, no longer in day-to-day management.…"/>
          <p:cNvSpPr txBox="1"/>
          <p:nvPr/>
        </p:nvSpPr>
        <p:spPr>
          <a:xfrm>
            <a:off x="6721515" y="1726146"/>
            <a:ext cx="17077664" cy="91943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00000"/>
              </a:lnSpc>
              <a:spcBef>
                <a:spcPts val="1200"/>
              </a:spcBef>
              <a:defRPr sz="2000">
                <a:latin typeface="Times New Roman"/>
                <a:ea typeface="Times New Roman"/>
                <a:cs typeface="Times New Roman"/>
                <a:sym typeface="Times New Roman"/>
              </a:defRPr>
            </a:pPr>
          </a:p>
          <a:p>
            <a:pPr marL="457198" indent="-317499" defTabSz="457200">
              <a:lnSpc>
                <a:spcPct val="100000"/>
              </a:lnSpc>
              <a:spcBef>
                <a:spcPts val="1200"/>
              </a:spcBef>
              <a:buSzPct val="123000"/>
              <a:buFont typeface="Times New Roman"/>
              <a:buChar char="•"/>
              <a:defRPr sz="4300">
                <a:latin typeface="Times New Roman"/>
                <a:ea typeface="Times New Roman"/>
                <a:cs typeface="Times New Roman"/>
                <a:sym typeface="Times New Roman"/>
              </a:defRPr>
            </a:pPr>
            <a:r>
              <a:t>Status: Co-founder of Google, no longer in day-to-day management.</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eft executive roles: 2019 (stepped down as Alphabet CEO).</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What he does now:</a:t>
            </a:r>
          </a:p>
          <a:p>
            <a:pPr lvl="1" marL="914400" indent="-317500"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Focuses on long-term, high-risk technology ideas.</a:t>
            </a:r>
          </a:p>
          <a:p>
            <a:pPr lvl="1" marL="914400" indent="-317500"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Strong interest in AI, advanced manufacturing, and transport</a:t>
            </a:r>
          </a:p>
          <a:p>
            <a:pPr lvl="1" marL="914400" indent="-317500"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Previously backed projects like flying vehicles (Kitty Hawk) and deep-tech R&amp;D.</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Public profile: Very low. Rare interviews, keeps out of the spotlight.</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Still involved? Yes — as a major shareholder and informal technical advisor.</a:t>
            </a:r>
          </a:p>
        </p:txBody>
      </p:sp>
      <p:pic>
        <p:nvPicPr>
          <p:cNvPr id="313" name="pasted-movie.png" descr="pasted-movie.png"/>
          <p:cNvPicPr>
            <a:picLocks noChangeAspect="1"/>
          </p:cNvPicPr>
          <p:nvPr/>
        </p:nvPicPr>
        <p:blipFill>
          <a:blip r:embed="rId2">
            <a:extLst/>
          </a:blip>
          <a:stretch>
            <a:fillRect/>
          </a:stretch>
        </p:blipFill>
        <p:spPr>
          <a:xfrm>
            <a:off x="972626" y="2447387"/>
            <a:ext cx="5587676" cy="6558306"/>
          </a:xfrm>
          <a:prstGeom prst="rect">
            <a:avLst/>
          </a:prstGeom>
          <a:ln w="12700">
            <a:miter lim="400000"/>
          </a:ln>
        </p:spPr>
      </p:pic>
      <p:sp>
        <p:nvSpPr>
          <p:cNvPr id="314" name="Larry Page"/>
          <p:cNvSpPr txBox="1"/>
          <p:nvPr/>
        </p:nvSpPr>
        <p:spPr>
          <a:xfrm>
            <a:off x="10661749" y="471503"/>
            <a:ext cx="3797047" cy="994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mn-lt"/>
                <a:ea typeface="+mn-ea"/>
                <a:cs typeface="+mn-cs"/>
                <a:sym typeface="Helvetica Neue"/>
              </a:defRPr>
            </a:lvl1pPr>
          </a:lstStyle>
          <a:p>
            <a:pPr/>
            <a:r>
              <a:t>Larry Page</a:t>
            </a:r>
          </a:p>
        </p:txBody>
      </p:sp>
      <p:sp>
        <p:nvSpPr>
          <p:cNvPr id="315" name="(Now aged 52)"/>
          <p:cNvSpPr txBox="1"/>
          <p:nvPr/>
        </p:nvSpPr>
        <p:spPr>
          <a:xfrm>
            <a:off x="14698865" y="564619"/>
            <a:ext cx="4065119"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(Now aged 52)</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ergey Brin"/>
          <p:cNvSpPr txBox="1"/>
          <p:nvPr/>
        </p:nvSpPr>
        <p:spPr>
          <a:xfrm>
            <a:off x="10859513" y="345698"/>
            <a:ext cx="9978233" cy="13138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00000"/>
              </a:lnSpc>
              <a:spcBef>
                <a:spcPts val="1200"/>
              </a:spcBef>
              <a:defRPr sz="1200">
                <a:latin typeface="Times New Roman"/>
                <a:ea typeface="Times New Roman"/>
                <a:cs typeface="Times New Roman"/>
                <a:sym typeface="Times New Roman"/>
              </a:defRPr>
            </a:pPr>
          </a:p>
          <a:p>
            <a:pPr defTabSz="457200">
              <a:lnSpc>
                <a:spcPct val="100000"/>
              </a:lnSpc>
              <a:spcBef>
                <a:spcPts val="1400"/>
              </a:spcBef>
              <a:defRPr b="1" sz="6000">
                <a:latin typeface="Times New Roman"/>
                <a:ea typeface="Times New Roman"/>
                <a:cs typeface="Times New Roman"/>
                <a:sym typeface="Times New Roman"/>
              </a:defRPr>
            </a:pPr>
            <a:r>
              <a:t>Sergey Brin</a:t>
            </a:r>
          </a:p>
        </p:txBody>
      </p:sp>
      <p:sp>
        <p:nvSpPr>
          <p:cNvPr id="318" name="Status: Co-founder of Google…"/>
          <p:cNvSpPr txBox="1"/>
          <p:nvPr/>
        </p:nvSpPr>
        <p:spPr>
          <a:xfrm>
            <a:off x="8016892" y="1701947"/>
            <a:ext cx="15663477" cy="98293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00000"/>
              </a:lnSpc>
              <a:spcBef>
                <a:spcPts val="1200"/>
              </a:spcBef>
              <a:defRPr>
                <a:latin typeface="Times New Roman"/>
                <a:ea typeface="Times New Roman"/>
                <a:cs typeface="Times New Roman"/>
                <a:sym typeface="Times New Roman"/>
              </a:defRPr>
            </a:pP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Status: Co-founder of Google</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Left executive roles: 2019</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What he does now:</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Has been more hands-on than Page in recent years</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Has been more hands-on than Page in recent years</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Returned internally to help with Google’s AI efforts, especially after the rise of ChatGPT</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Actively interested in AGI, AI safety, and frontier research</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Public profile: Low, but slightly more visible than Page.</a:t>
            </a:r>
          </a:p>
          <a:p>
            <a: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Still involved? Yes — he occasionally works with Google DeepMind teams.</a:t>
            </a:r>
          </a:p>
        </p:txBody>
      </p:sp>
      <p:sp>
        <p:nvSpPr>
          <p:cNvPr id="319" name="Text"/>
          <p:cNvSpPr txBox="1"/>
          <p:nvPr/>
        </p:nvSpPr>
        <p:spPr>
          <a:xfrm>
            <a:off x="9051921" y="4304181"/>
            <a:ext cx="571501" cy="8190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1200"/>
              </a:spcBef>
              <a:defRPr sz="1200">
                <a:latin typeface="Times New Roman"/>
                <a:ea typeface="Times New Roman"/>
                <a:cs typeface="Times New Roman"/>
                <a:sym typeface="Times New Roman"/>
              </a:defRPr>
            </a:pPr>
          </a:p>
          <a:p>
            <a:pPr marL="457200" indent="-317500" defTabSz="457200">
              <a:lnSpc>
                <a:spcPct val="100000"/>
              </a:lnSpc>
              <a:spcBef>
                <a:spcPts val="1200"/>
              </a:spcBef>
              <a:buSzPct val="123000"/>
              <a:buFont typeface="Times New Roman"/>
              <a:buChar char="•"/>
              <a:defRPr sz="1200">
                <a:latin typeface="Times New Roman"/>
                <a:ea typeface="Times New Roman"/>
                <a:cs typeface="Times New Roman"/>
                <a:sym typeface="Times New Roman"/>
              </a:defRPr>
            </a:pPr>
            <a:br/>
          </a:p>
        </p:txBody>
      </p:sp>
      <p:pic>
        <p:nvPicPr>
          <p:cNvPr id="320" name="pasted-movie.png" descr="pasted-movie.png"/>
          <p:cNvPicPr>
            <a:picLocks noChangeAspect="1"/>
          </p:cNvPicPr>
          <p:nvPr/>
        </p:nvPicPr>
        <p:blipFill>
          <a:blip r:embed="rId2">
            <a:extLst/>
          </a:blip>
          <a:stretch>
            <a:fillRect/>
          </a:stretch>
        </p:blipFill>
        <p:spPr>
          <a:xfrm>
            <a:off x="490049" y="2310899"/>
            <a:ext cx="6845928" cy="8074684"/>
          </a:xfrm>
          <a:prstGeom prst="rect">
            <a:avLst/>
          </a:prstGeom>
          <a:ln w="12700">
            <a:miter lim="400000"/>
          </a:ln>
        </p:spPr>
      </p:pic>
      <p:sp>
        <p:nvSpPr>
          <p:cNvPr id="321" name="(Now aged 52)"/>
          <p:cNvSpPr txBox="1"/>
          <p:nvPr/>
        </p:nvSpPr>
        <p:spPr>
          <a:xfrm>
            <a:off x="15113598" y="425253"/>
            <a:ext cx="4065119"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(Now aged 52)</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Big Picture"/>
          <p:cNvSpPr txBox="1"/>
          <p:nvPr/>
        </p:nvSpPr>
        <p:spPr>
          <a:xfrm>
            <a:off x="10329835" y="507717"/>
            <a:ext cx="3761334" cy="9455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00000"/>
              </a:lnSpc>
              <a:spcBef>
                <a:spcPts val="1400"/>
              </a:spcBef>
              <a:defRPr b="1" sz="6000">
                <a:latin typeface="Times New Roman"/>
                <a:ea typeface="Times New Roman"/>
                <a:cs typeface="Times New Roman"/>
                <a:sym typeface="Times New Roman"/>
              </a:defRPr>
            </a:lvl1pPr>
          </a:lstStyle>
          <a:p>
            <a:pPr/>
            <a:r>
              <a:t>Big Picture</a:t>
            </a:r>
          </a:p>
        </p:txBody>
      </p:sp>
      <p:sp>
        <p:nvSpPr>
          <p:cNvPr id="324" name="Sundar Pichai runs Google &amp; Alphabet"/>
          <p:cNvSpPr txBox="1"/>
          <p:nvPr/>
        </p:nvSpPr>
        <p:spPr>
          <a:xfrm>
            <a:off x="286367" y="2364564"/>
            <a:ext cx="10103643"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lvl1pPr>
          </a:lstStyle>
          <a:p>
            <a:pPr/>
            <a:r>
              <a:t>Sundar Pichai runs Google &amp; Alphabet</a:t>
            </a:r>
          </a:p>
        </p:txBody>
      </p:sp>
      <p:sp>
        <p:nvSpPr>
          <p:cNvPr id="325" name="Page &amp; Brin:"/>
          <p:cNvSpPr txBox="1"/>
          <p:nvPr/>
        </p:nvSpPr>
        <p:spPr>
          <a:xfrm>
            <a:off x="270876" y="3658327"/>
            <a:ext cx="3788568"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57198" indent="-317499" defTabSz="457200">
              <a:lnSpc>
                <a:spcPct val="100000"/>
              </a:lnSpc>
              <a:spcBef>
                <a:spcPts val="1200"/>
              </a:spcBef>
              <a:buSzPct val="123000"/>
              <a:buFont typeface="Times New Roman"/>
              <a:buChar char="•"/>
              <a:defRPr>
                <a:latin typeface="Times New Roman"/>
                <a:ea typeface="Times New Roman"/>
                <a:cs typeface="Times New Roman"/>
                <a:sym typeface="Times New Roman"/>
              </a:defRPr>
            </a:lvl1pPr>
          </a:lstStyle>
          <a:p>
            <a:pPr/>
            <a:r>
              <a:t>Page &amp; Brin:</a:t>
            </a:r>
          </a:p>
        </p:txBody>
      </p:sp>
      <p:sp>
        <p:nvSpPr>
          <p:cNvPr id="326" name="Control the company via super-voting shares"/>
          <p:cNvSpPr txBox="1"/>
          <p:nvPr/>
        </p:nvSpPr>
        <p:spPr>
          <a:xfrm>
            <a:off x="-273991" y="4952089"/>
            <a:ext cx="12103545" cy="7742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914400" indent="-317500"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Control the company via super-voting shares</a:t>
            </a:r>
          </a:p>
        </p:txBody>
      </p:sp>
      <p:sp>
        <p:nvSpPr>
          <p:cNvPr id="327" name="Think in 10–20 year horizons, not quarterly earnings"/>
          <p:cNvSpPr txBox="1"/>
          <p:nvPr/>
        </p:nvSpPr>
        <p:spPr>
          <a:xfrm>
            <a:off x="-342323" y="7539615"/>
            <a:ext cx="15793413" cy="7742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914400" indent="-317500"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Think in 10–20 year horizons, not quarterly earnings</a:t>
            </a:r>
          </a:p>
        </p:txBody>
      </p:sp>
      <p:sp>
        <p:nvSpPr>
          <p:cNvPr id="328" name="Drop in when something is strategically or existentially important (AI is one of those moments)"/>
          <p:cNvSpPr txBox="1"/>
          <p:nvPr/>
        </p:nvSpPr>
        <p:spPr>
          <a:xfrm>
            <a:off x="-334566" y="6245852"/>
            <a:ext cx="24358402"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914400" indent="-317500" defTabSz="457200">
              <a:lnSpc>
                <a:spcPct val="100000"/>
              </a:lnSpc>
              <a:spcBef>
                <a:spcPts val="1200"/>
              </a:spcBef>
              <a:buSzPct val="123000"/>
              <a:buFont typeface="Times New Roman"/>
              <a:buChar char="◦"/>
              <a:defRPr>
                <a:latin typeface="Times New Roman"/>
                <a:ea typeface="Times New Roman"/>
                <a:cs typeface="Times New Roman"/>
                <a:sym typeface="Times New Roman"/>
              </a:defRPr>
            </a:pPr>
            <a:r>
              <a:t>Drop in when something is strategically or existentially important (AI is one of those moments)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Google is becoming an AI infrastructure company"/>
          <p:cNvSpPr txBox="1"/>
          <p:nvPr/>
        </p:nvSpPr>
        <p:spPr>
          <a:xfrm>
            <a:off x="9916671" y="-5951455"/>
            <a:ext cx="16792249" cy="9455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spcBef>
                <a:spcPts val="1400"/>
              </a:spcBef>
              <a:defRPr b="1" sz="6000">
                <a:latin typeface="Times New Roman"/>
                <a:ea typeface="Times New Roman"/>
                <a:cs typeface="Times New Roman"/>
                <a:sym typeface="Times New Roman"/>
              </a:defRPr>
            </a:lvl1pPr>
          </a:lstStyle>
          <a:p>
            <a:pPr/>
            <a:r>
              <a:t>Google is becoming an AI infrastructure company</a:t>
            </a:r>
          </a:p>
        </p:txBody>
      </p:sp>
      <p:sp>
        <p:nvSpPr>
          <p:cNvPr id="331" name="Google’s future = AI first, everything else second…"/>
          <p:cNvSpPr txBox="1"/>
          <p:nvPr/>
        </p:nvSpPr>
        <p:spPr>
          <a:xfrm>
            <a:off x="532821" y="2448280"/>
            <a:ext cx="23318358" cy="2823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Google’s future = AI first, everything else second</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Android’s future = the place your AI lives</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Phones matter less; context matters more</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The next OS war is: Who controls the agent layer. </a:t>
            </a:r>
            <a:r>
              <a:rPr>
                <a:solidFill>
                  <a:srgbClr val="FFFFFF"/>
                </a:solidFill>
              </a:rPr>
              <a:t>Who controls the agent that acts</a:t>
            </a:r>
          </a:p>
        </p:txBody>
      </p:sp>
      <p:sp>
        <p:nvSpPr>
          <p:cNvPr id="332" name="Best-case for Google…"/>
          <p:cNvSpPr txBox="1"/>
          <p:nvPr/>
        </p:nvSpPr>
        <p:spPr>
          <a:xfrm>
            <a:off x="496426" y="5503614"/>
            <a:ext cx="12386389" cy="28237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1400"/>
              </a:spcBef>
              <a:defRPr b="1" sz="3900">
                <a:latin typeface="Times New Roman"/>
                <a:ea typeface="Times New Roman"/>
                <a:cs typeface="Times New Roman"/>
                <a:sym typeface="Times New Roman"/>
              </a:defRPr>
            </a:pPr>
            <a:r>
              <a:t>Best-case for Google</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Android + Gemini becomes the default personal AI</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Developers build for agents, not screens</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Google retains “platform dominance” — just in a new form</a:t>
            </a:r>
          </a:p>
        </p:txBody>
      </p:sp>
      <p:sp>
        <p:nvSpPr>
          <p:cNvPr id="333" name="Worst-case for Google…"/>
          <p:cNvSpPr txBox="1"/>
          <p:nvPr/>
        </p:nvSpPr>
        <p:spPr>
          <a:xfrm>
            <a:off x="388345" y="8848103"/>
            <a:ext cx="22188756" cy="3547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317500" defTabSz="457200">
              <a:lnSpc>
                <a:spcPct val="100000"/>
              </a:lnSpc>
              <a:spcBef>
                <a:spcPts val="1200"/>
              </a:spcBef>
              <a:buSzPct val="123000"/>
              <a:buFont typeface="Times New Roman"/>
              <a:buChar char="•"/>
              <a:defRPr b="1" sz="3900">
                <a:latin typeface="Times New Roman"/>
                <a:ea typeface="Times New Roman"/>
                <a:cs typeface="Times New Roman"/>
                <a:sym typeface="Times New Roman"/>
              </a:defRPr>
            </a:pPr>
            <a:r>
              <a:t>Worst-case for Google</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Apple nails private, on-device AI</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OpenAI controls the agent layer</a:t>
            </a:r>
          </a:p>
          <a:p>
            <a:pPr marL="457200" indent="-317500" defTabSz="457200">
              <a:lnSpc>
                <a:spcPct val="100000"/>
              </a:lnSpc>
              <a:spcBef>
                <a:spcPts val="1200"/>
              </a:spcBef>
              <a:buSzPct val="123000"/>
              <a:buFont typeface="Times New Roman"/>
              <a:buChar char="•"/>
              <a:defRPr sz="3900">
                <a:latin typeface="Times New Roman"/>
                <a:ea typeface="Times New Roman"/>
                <a:cs typeface="Times New Roman"/>
                <a:sym typeface="Times New Roman"/>
              </a:defRPr>
            </a:pPr>
            <a:r>
              <a:t>Android becomes “just another place where the AI shows up”</a:t>
            </a:r>
          </a:p>
          <a:p>
            <a:pPr defTabSz="457200">
              <a:lnSpc>
                <a:spcPct val="100000"/>
              </a:lnSpc>
              <a:spcBef>
                <a:spcPts val="1200"/>
              </a:spcBef>
              <a:defRPr sz="3900">
                <a:latin typeface="Times New Roman"/>
                <a:ea typeface="Times New Roman"/>
                <a:cs typeface="Times New Roman"/>
                <a:sym typeface="Times New Roman"/>
              </a:defRPr>
            </a:pPr>
            <a:r>
              <a:t>That’s why Google is moving fast — and sometimes messily.</a:t>
            </a:r>
          </a:p>
        </p:txBody>
      </p:sp>
      <p:sp>
        <p:nvSpPr>
          <p:cNvPr id="334" name="Google is at a turning point and Android is right in the middle of it"/>
          <p:cNvSpPr txBox="1"/>
          <p:nvPr/>
        </p:nvSpPr>
        <p:spPr>
          <a:xfrm>
            <a:off x="4729479" y="1262134"/>
            <a:ext cx="14925041"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mn-lt"/>
                <a:ea typeface="+mn-ea"/>
                <a:cs typeface="+mn-cs"/>
                <a:sym typeface="Helvetica Neue"/>
              </a:defRPr>
            </a:lvl1pPr>
          </a:lstStyle>
          <a:p>
            <a:pPr/>
            <a:r>
              <a:t>Google is at a turning point and Android is right in the middle of it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Google Timeline"/>
          <p:cNvSpPr txBox="1"/>
          <p:nvPr/>
        </p:nvSpPr>
        <p:spPr>
          <a:xfrm>
            <a:off x="7989282" y="1160949"/>
            <a:ext cx="624006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lnSpc>
                <a:spcPct val="100000"/>
              </a:lnSpc>
              <a:spcBef>
                <a:spcPts val="0"/>
              </a:spcBef>
              <a:defRPr b="1" sz="6000"/>
            </a:lvl1pPr>
          </a:lstStyle>
          <a:p>
            <a:pPr/>
            <a:r>
              <a:t>Google Timeline </a:t>
            </a:r>
          </a:p>
        </p:txBody>
      </p:sp>
      <p:sp>
        <p:nvSpPr>
          <p:cNvPr id="337" name="1998 – Search…"/>
          <p:cNvSpPr txBox="1"/>
          <p:nvPr/>
        </p:nvSpPr>
        <p:spPr>
          <a:xfrm>
            <a:off x="3822810" y="2821091"/>
            <a:ext cx="18342304" cy="497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00000"/>
              </a:lnSpc>
              <a:spcBef>
                <a:spcPts val="0"/>
              </a:spcBef>
              <a:defRPr b="1" sz="5300"/>
            </a:pPr>
            <a:r>
              <a:t>1998 – Search</a:t>
            </a:r>
          </a:p>
          <a:p>
            <a:pPr defTabSz="457200">
              <a:lnSpc>
                <a:spcPct val="100000"/>
              </a:lnSpc>
              <a:spcBef>
                <a:spcPts val="0"/>
              </a:spcBef>
              <a:defRPr b="1" sz="5300"/>
            </a:pPr>
            <a:r>
              <a:t>2000 – Ads</a:t>
            </a:r>
          </a:p>
          <a:p>
            <a:pPr defTabSz="457200">
              <a:lnSpc>
                <a:spcPct val="100000"/>
              </a:lnSpc>
              <a:spcBef>
                <a:spcPts val="0"/>
              </a:spcBef>
              <a:defRPr b="1" sz="5300"/>
            </a:pPr>
            <a:r>
              <a:t>2004–06 – Consumer apps (Gmail, Maps, YouTube)</a:t>
            </a:r>
          </a:p>
          <a:p>
            <a:pPr defTabSz="457200">
              <a:lnSpc>
                <a:spcPct val="100000"/>
              </a:lnSpc>
              <a:spcBef>
                <a:spcPts val="0"/>
              </a:spcBef>
              <a:defRPr b="1" sz="5300"/>
            </a:pPr>
            <a:r>
              <a:t>2007–08 – Platforms (Android, Chrome)</a:t>
            </a:r>
          </a:p>
          <a:p>
            <a:pPr defTabSz="457200">
              <a:lnSpc>
                <a:spcPct val="100000"/>
              </a:lnSpc>
              <a:spcBef>
                <a:spcPts val="0"/>
              </a:spcBef>
              <a:defRPr b="1" sz="5300"/>
            </a:pPr>
            <a:r>
              <a:t>2014–16 – AI pivot (DeepMind, Alphabet, Assistant)</a:t>
            </a:r>
          </a:p>
          <a:p>
            <a:pPr defTabSz="457200">
              <a:lnSpc>
                <a:spcPct val="100000"/>
              </a:lnSpc>
              <a:spcBef>
                <a:spcPts val="0"/>
              </a:spcBef>
              <a:defRPr b="1" sz="5300"/>
            </a:pPr>
            <a:r>
              <a:t>2023–26 – AI agents (Gemini era)</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Thank you"/>
          <p:cNvSpPr txBox="1"/>
          <p:nvPr/>
        </p:nvSpPr>
        <p:spPr>
          <a:xfrm>
            <a:off x="10717530" y="5191495"/>
            <a:ext cx="2948941"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Thank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arry and Sergey founded Google in 1998 while they were PhD students at Stanford University.…"/>
          <p:cNvSpPr txBox="1"/>
          <p:nvPr/>
        </p:nvSpPr>
        <p:spPr>
          <a:xfrm>
            <a:off x="517607" y="1498210"/>
            <a:ext cx="23348786" cy="70954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Helvetica Neue"/>
              </a:defRPr>
            </a:pPr>
            <a:r>
              <a:t>Larry and Sergey founded Google in 1998 while they were PhD students at Stanford University.</a:t>
            </a:r>
          </a:p>
          <a:p>
            <a:pPr>
              <a:defRPr>
                <a:latin typeface="+mn-lt"/>
                <a:ea typeface="+mn-ea"/>
                <a:cs typeface="+mn-cs"/>
                <a:sym typeface="Helvetica Neue"/>
              </a:defRPr>
            </a:pPr>
            <a:r>
              <a:t>The company initially operated out of Susan Wojcicki’s garage in Menlo Park, California, before moving to it’s first official office and later building the Googleplex headquarters in Mountain View, California.</a:t>
            </a:r>
          </a:p>
          <a:p>
            <a:pPr>
              <a:defRPr>
                <a:latin typeface="+mn-lt"/>
                <a:ea typeface="+mn-ea"/>
                <a:cs typeface="+mn-cs"/>
                <a:sym typeface="Helvetica Neue"/>
              </a:defRPr>
            </a:pPr>
            <a:r>
              <a:t>The Google name comes from “Googol” which is 10 to the power of 100, or 1 followed by a hundred zeros, a very large number.</a:t>
            </a:r>
          </a:p>
          <a:p>
            <a:pPr lvl="8" indent="3657600">
              <a:defRPr>
                <a:latin typeface="+mn-lt"/>
                <a:ea typeface="+mn-ea"/>
                <a:cs typeface="+mn-cs"/>
                <a:sym typeface="Helvetica Neue"/>
              </a:defRPr>
            </a:pPr>
            <a:r>
              <a:t>10,000,000,000,000,000,000,000,000</a:t>
            </a:r>
          </a:p>
        </p:txBody>
      </p:sp>
      <p:sp>
        <p:nvSpPr>
          <p:cNvPr id="186" name="Who is Susan Wojcicki?  She was employee number 16, became CEO of YouTube, a Google subsidiary. Passed away in 2024. Without her Google might not have had the same launch trajectory."/>
          <p:cNvSpPr txBox="1"/>
          <p:nvPr/>
        </p:nvSpPr>
        <p:spPr>
          <a:xfrm>
            <a:off x="455718" y="10134189"/>
            <a:ext cx="23472560" cy="11514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700">
                <a:latin typeface="+mn-lt"/>
                <a:ea typeface="+mn-ea"/>
                <a:cs typeface="+mn-cs"/>
                <a:sym typeface="Helvetica Neue"/>
              </a:defRPr>
            </a:lvl1pPr>
          </a:lstStyle>
          <a:p>
            <a:pPr/>
            <a:r>
              <a:t>Who is Susan Wojcicki?  She was employee number 16, became CEO of YouTube, a Google subsidiary. Passed away in 2024. Without her Google might not have had the same launch trajectory.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IMG_1248.jpeg" descr="IMG_1248.jpeg"/>
          <p:cNvPicPr>
            <a:picLocks noChangeAspect="1"/>
          </p:cNvPicPr>
          <p:nvPr/>
        </p:nvPicPr>
        <p:blipFill>
          <a:blip r:embed="rId2">
            <a:extLst/>
          </a:blip>
          <a:stretch>
            <a:fillRect/>
          </a:stretch>
        </p:blipFill>
        <p:spPr>
          <a:xfrm>
            <a:off x="343809" y="2243989"/>
            <a:ext cx="12294868" cy="6835339"/>
          </a:xfrm>
          <a:prstGeom prst="rect">
            <a:avLst/>
          </a:prstGeom>
          <a:ln w="12700">
            <a:miter lim="400000"/>
          </a:ln>
        </p:spPr>
      </p:pic>
      <p:sp>
        <p:nvSpPr>
          <p:cNvPr id="189" name="The Googleplex Campus - Google’s headquarters in Paulo Alto, California (Silicon Valley)"/>
          <p:cNvSpPr txBox="1"/>
          <p:nvPr/>
        </p:nvSpPr>
        <p:spPr>
          <a:xfrm>
            <a:off x="2016721" y="10191852"/>
            <a:ext cx="20350558" cy="1461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Helvetica Neue"/>
              </a:defRPr>
            </a:lvl1pPr>
          </a:lstStyle>
          <a:p>
            <a:pPr/>
            <a:r>
              <a:t>The Googleplex Campus - Google’s headquarters in Paulo Alto, California (Silicon Valley)</a:t>
            </a:r>
          </a:p>
        </p:txBody>
      </p:sp>
      <p:pic>
        <p:nvPicPr>
          <p:cNvPr id="190" name="IMG_1249.jpeg" descr="IMG_1249.jpeg"/>
          <p:cNvPicPr>
            <a:picLocks noChangeAspect="1"/>
          </p:cNvPicPr>
          <p:nvPr/>
        </p:nvPicPr>
        <p:blipFill>
          <a:blip r:embed="rId3">
            <a:extLst/>
          </a:blip>
          <a:stretch>
            <a:fillRect/>
          </a:stretch>
        </p:blipFill>
        <p:spPr>
          <a:xfrm>
            <a:off x="13623055" y="2187130"/>
            <a:ext cx="10516991" cy="694905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G_1252.jpeg" descr="IMG_1252.jpeg"/>
          <p:cNvPicPr>
            <a:picLocks noChangeAspect="1"/>
          </p:cNvPicPr>
          <p:nvPr/>
        </p:nvPicPr>
        <p:blipFill>
          <a:blip r:embed="rId2">
            <a:extLst/>
          </a:blip>
          <a:stretch>
            <a:fillRect/>
          </a:stretch>
        </p:blipFill>
        <p:spPr>
          <a:xfrm>
            <a:off x="4882319" y="772794"/>
            <a:ext cx="15382324" cy="8141977"/>
          </a:xfrm>
          <a:prstGeom prst="rect">
            <a:avLst/>
          </a:prstGeom>
          <a:ln w="12700">
            <a:miter lim="400000"/>
          </a:ln>
        </p:spPr>
      </p:pic>
      <p:sp>
        <p:nvSpPr>
          <p:cNvPr id="193" name="Larry Page once built a fully functioning inkjet printer out of LEGO bricks"/>
          <p:cNvSpPr txBox="1"/>
          <p:nvPr/>
        </p:nvSpPr>
        <p:spPr>
          <a:xfrm>
            <a:off x="2252497" y="10089214"/>
            <a:ext cx="1978304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Larry Page once built a fully functioning inkjet printer out of LEGO bricks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Larry and Sergey “built” the web block by block"/>
          <p:cNvSpPr txBox="1"/>
          <p:nvPr/>
        </p:nvSpPr>
        <p:spPr>
          <a:xfrm>
            <a:off x="6026239" y="9401664"/>
            <a:ext cx="13104267"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Neue"/>
              </a:defRPr>
            </a:lvl1pPr>
          </a:lstStyle>
          <a:p>
            <a:pPr/>
            <a:r>
              <a:t>Larry and Sergey “built” the web block by block</a:t>
            </a:r>
          </a:p>
        </p:txBody>
      </p:sp>
      <p:pic>
        <p:nvPicPr>
          <p:cNvPr id="196" name="IMG_1253.jpeg" descr="IMG_1253.jpeg"/>
          <p:cNvPicPr>
            <a:picLocks noChangeAspect="1"/>
          </p:cNvPicPr>
          <p:nvPr/>
        </p:nvPicPr>
        <p:blipFill>
          <a:blip r:embed="rId2">
            <a:extLst/>
          </a:blip>
          <a:stretch>
            <a:fillRect/>
          </a:stretch>
        </p:blipFill>
        <p:spPr>
          <a:xfrm>
            <a:off x="7370540" y="309152"/>
            <a:ext cx="10415666" cy="804762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Google floated on the stock market in August 2004.…"/>
          <p:cNvSpPr txBox="1"/>
          <p:nvPr/>
        </p:nvSpPr>
        <p:spPr>
          <a:xfrm>
            <a:off x="504552" y="1777812"/>
            <a:ext cx="23374896" cy="2580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latin typeface="+mn-lt"/>
                <a:ea typeface="+mn-ea"/>
                <a:cs typeface="+mn-cs"/>
                <a:sym typeface="Helvetica Neue"/>
              </a:defRPr>
            </a:pPr>
            <a:r>
              <a:t>Google floated on the stock market in August 2004.</a:t>
            </a:r>
          </a:p>
          <a:p>
            <a:pPr>
              <a:defRPr sz="4500">
                <a:latin typeface="+mn-lt"/>
                <a:ea typeface="+mn-ea"/>
                <a:cs typeface="+mn-cs"/>
                <a:sym typeface="Helvetica Neue"/>
              </a:defRPr>
            </a:pPr>
            <a:r>
              <a:t>It restructured in 2015, creating a parent company and separating it’s core internet business from other ventures (Moonshots) like self-driving cars and health tech.</a:t>
            </a:r>
          </a:p>
        </p:txBody>
      </p:sp>
      <p:sp>
        <p:nvSpPr>
          <p:cNvPr id="199" name="Alphabet’s Divisions and Ventures:…"/>
          <p:cNvSpPr txBox="1"/>
          <p:nvPr/>
        </p:nvSpPr>
        <p:spPr>
          <a:xfrm>
            <a:off x="598476" y="4777199"/>
            <a:ext cx="23187050" cy="86281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500">
                <a:latin typeface="+mn-lt"/>
                <a:ea typeface="+mn-ea"/>
                <a:cs typeface="+mn-cs"/>
                <a:sym typeface="Helvetica Neue"/>
              </a:defRPr>
            </a:pPr>
            <a:r>
              <a:t>Alphabet’s Divisions and Ventures:</a:t>
            </a:r>
          </a:p>
          <a:p>
            <a:pPr>
              <a:defRPr sz="4000">
                <a:latin typeface="+mn-lt"/>
                <a:ea typeface="+mn-ea"/>
                <a:cs typeface="+mn-cs"/>
                <a:sym typeface="Helvetica Neue"/>
              </a:defRPr>
            </a:pPr>
            <a:r>
              <a:t>Google (Search, Android, YouTube, Gmail, etc.</a:t>
            </a:r>
          </a:p>
          <a:p>
            <a:pPr>
              <a:defRPr sz="4000">
                <a:latin typeface="+mn-lt"/>
                <a:ea typeface="+mn-ea"/>
                <a:cs typeface="+mn-cs"/>
                <a:sym typeface="Helvetica Neue"/>
              </a:defRPr>
            </a:pPr>
            <a:r>
              <a:t>X Lab (moonshots like Waymo self-driving cars)</a:t>
            </a:r>
          </a:p>
          <a:p>
            <a:pPr>
              <a:defRPr sz="4000">
                <a:latin typeface="+mn-lt"/>
                <a:ea typeface="+mn-ea"/>
                <a:cs typeface="+mn-cs"/>
                <a:sym typeface="Helvetica Neue"/>
              </a:defRPr>
            </a:pPr>
            <a:r>
              <a:t>Calico (anti-aging research)</a:t>
            </a:r>
          </a:p>
          <a:p>
            <a:pPr>
              <a:defRPr sz="4000">
                <a:latin typeface="+mn-lt"/>
                <a:ea typeface="+mn-ea"/>
                <a:cs typeface="+mn-cs"/>
                <a:sym typeface="Helvetica Neue"/>
              </a:defRPr>
            </a:pPr>
            <a:r>
              <a:t>Nest (smart home)</a:t>
            </a:r>
          </a:p>
          <a:p>
            <a:pPr>
              <a:defRPr sz="4000">
                <a:latin typeface="+mn-lt"/>
                <a:ea typeface="+mn-ea"/>
                <a:cs typeface="+mn-cs"/>
                <a:sym typeface="Helvetica Neue"/>
              </a:defRPr>
            </a:pPr>
            <a:r>
              <a:t>Verify (life sciences)</a:t>
            </a:r>
          </a:p>
          <a:p>
            <a:pPr>
              <a:defRPr sz="4000">
                <a:latin typeface="+mn-lt"/>
                <a:ea typeface="+mn-ea"/>
                <a:cs typeface="+mn-cs"/>
                <a:sym typeface="Helvetica Neue"/>
              </a:defRPr>
            </a:pPr>
            <a:r>
              <a:t>Fibre (broadband)</a:t>
            </a:r>
          </a:p>
          <a:p>
            <a:pPr>
              <a:defRPr sz="4000">
                <a:latin typeface="+mn-lt"/>
                <a:ea typeface="+mn-ea"/>
                <a:cs typeface="+mn-cs"/>
                <a:sym typeface="Helvetica Neue"/>
              </a:defRPr>
            </a:pPr>
            <a:r>
              <a:t>GV/CapitalG (venture funds)</a:t>
            </a:r>
          </a:p>
        </p:txBody>
      </p:sp>
      <p:sp>
        <p:nvSpPr>
          <p:cNvPr id="200" name="Alphabet Inc"/>
          <p:cNvSpPr txBox="1"/>
          <p:nvPr/>
        </p:nvSpPr>
        <p:spPr>
          <a:xfrm>
            <a:off x="5154338" y="156936"/>
            <a:ext cx="13321257" cy="11676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z="7100">
                <a:latin typeface="+mn-lt"/>
                <a:ea typeface="+mn-ea"/>
                <a:cs typeface="+mn-cs"/>
                <a:sym typeface="Helvetica Neue"/>
              </a:defRPr>
            </a:lvl1pPr>
          </a:lstStyle>
          <a:p>
            <a:pPr/>
            <a:r>
              <a:t>Alphabet Inc</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Google in 2026"/>
          <p:cNvSpPr txBox="1"/>
          <p:nvPr/>
        </p:nvSpPr>
        <p:spPr>
          <a:xfrm>
            <a:off x="8907416" y="325160"/>
            <a:ext cx="4415029" cy="8205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a:latin typeface="+mn-lt"/>
                <a:ea typeface="+mn-ea"/>
                <a:cs typeface="+mn-cs"/>
                <a:sym typeface="Helvetica Neue"/>
              </a:defRPr>
            </a:lvl1pPr>
          </a:lstStyle>
          <a:p>
            <a:pPr/>
            <a:r>
              <a:t>Google in 2026</a:t>
            </a:r>
          </a:p>
        </p:txBody>
      </p:sp>
      <p:sp>
        <p:nvSpPr>
          <p:cNvPr id="203" name="Number of employees:…"/>
          <p:cNvSpPr txBox="1"/>
          <p:nvPr/>
        </p:nvSpPr>
        <p:spPr>
          <a:xfrm>
            <a:off x="506190" y="9471283"/>
            <a:ext cx="23371620" cy="34879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000">
                <a:latin typeface="+mn-lt"/>
                <a:ea typeface="+mn-ea"/>
                <a:cs typeface="+mn-cs"/>
                <a:sym typeface="Helvetica Neue"/>
              </a:defRPr>
            </a:pPr>
            <a:r>
              <a:t>Number of employees:</a:t>
            </a:r>
          </a:p>
          <a:p>
            <a:pPr>
              <a:defRPr sz="4000">
                <a:latin typeface="+mn-lt"/>
                <a:ea typeface="+mn-ea"/>
                <a:cs typeface="+mn-cs"/>
                <a:sym typeface="Helvetica Neue"/>
              </a:defRPr>
            </a:pPr>
            <a:r>
              <a:t>Alphabet has approximately </a:t>
            </a:r>
            <a:r>
              <a:rPr b="1">
                <a:solidFill>
                  <a:srgbClr val="0433FF"/>
                </a:solidFill>
              </a:rPr>
              <a:t>187,100 full time employees</a:t>
            </a:r>
            <a:r>
              <a:t>, encompassing Google and all it’s subsidiaries.</a:t>
            </a:r>
          </a:p>
          <a:p>
            <a:pPr>
              <a:defRPr sz="3800">
                <a:latin typeface="+mn-lt"/>
                <a:ea typeface="+mn-ea"/>
                <a:cs typeface="+mn-cs"/>
                <a:sym typeface="Helvetica Neue"/>
              </a:defRPr>
            </a:pPr>
            <a:r>
              <a:t>(Google employees are known as </a:t>
            </a:r>
            <a:r>
              <a:rPr b="1"/>
              <a:t>“Googlers”</a:t>
            </a:r>
            <a:r>
              <a:t>)</a:t>
            </a:r>
          </a:p>
        </p:txBody>
      </p:sp>
      <p:sp>
        <p:nvSpPr>
          <p:cNvPr id="204" name="Motto:…"/>
          <p:cNvSpPr txBox="1"/>
          <p:nvPr/>
        </p:nvSpPr>
        <p:spPr>
          <a:xfrm>
            <a:off x="506190" y="1553554"/>
            <a:ext cx="23371620" cy="29752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000">
                <a:solidFill>
                  <a:srgbClr val="000084"/>
                </a:solidFill>
                <a:latin typeface="+mn-lt"/>
                <a:ea typeface="+mn-ea"/>
                <a:cs typeface="+mn-cs"/>
                <a:sym typeface="Helvetica Neue"/>
              </a:defRPr>
            </a:pPr>
            <a:r>
              <a:t>Motto</a:t>
            </a:r>
            <a:r>
              <a:rPr b="0">
                <a:solidFill>
                  <a:srgbClr val="000000"/>
                </a:solidFill>
              </a:rPr>
              <a:t>:</a:t>
            </a:r>
          </a:p>
          <a:p>
            <a:pPr>
              <a:defRPr sz="4000">
                <a:latin typeface="+mn-lt"/>
                <a:ea typeface="+mn-ea"/>
                <a:cs typeface="+mn-cs"/>
                <a:sym typeface="Helvetica Neue"/>
              </a:defRPr>
            </a:pPr>
            <a:r>
              <a:t>Googles current moto after the 2015 restructuring is: </a:t>
            </a:r>
            <a:r>
              <a:rPr b="1">
                <a:solidFill>
                  <a:srgbClr val="0096FF"/>
                </a:solidFill>
              </a:rPr>
              <a:t>“Do the right thing”.</a:t>
            </a:r>
            <a:endParaRPr b="1">
              <a:solidFill>
                <a:srgbClr val="0096FF"/>
              </a:solidFill>
            </a:endParaRPr>
          </a:p>
          <a:p>
            <a:pPr>
              <a:defRPr sz="4000">
                <a:latin typeface="+mn-lt"/>
                <a:ea typeface="+mn-ea"/>
                <a:cs typeface="+mn-cs"/>
                <a:sym typeface="Helvetica Neue"/>
              </a:defRPr>
            </a:pPr>
            <a:r>
              <a:t>Previous unofficial moto was </a:t>
            </a:r>
            <a:r>
              <a:rPr b="1">
                <a:solidFill>
                  <a:srgbClr val="FF2F92"/>
                </a:solidFill>
              </a:rPr>
              <a:t>“Don’t be evil”</a:t>
            </a:r>
            <a:r>
              <a:t>.</a:t>
            </a:r>
          </a:p>
        </p:txBody>
      </p:sp>
      <p:sp>
        <p:nvSpPr>
          <p:cNvPr id="205" name="Google’s mission statement is:…"/>
          <p:cNvSpPr txBox="1"/>
          <p:nvPr/>
        </p:nvSpPr>
        <p:spPr>
          <a:xfrm>
            <a:off x="455986" y="4930584"/>
            <a:ext cx="23472028" cy="18422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000">
                <a:latin typeface="+mn-lt"/>
                <a:ea typeface="+mn-ea"/>
                <a:cs typeface="+mn-cs"/>
                <a:sym typeface="Helvetica Neue"/>
              </a:defRPr>
            </a:pPr>
            <a:r>
              <a:t>Google’s mission statement is:</a:t>
            </a:r>
          </a:p>
          <a:p>
            <a:pPr>
              <a:defRPr b="1" sz="4000">
                <a:solidFill>
                  <a:srgbClr val="0433FF"/>
                </a:solidFill>
                <a:latin typeface="+mn-lt"/>
                <a:ea typeface="+mn-ea"/>
                <a:cs typeface="+mn-cs"/>
                <a:sym typeface="Helvetica Neue"/>
              </a:defRPr>
            </a:pPr>
            <a:r>
              <a:t>“To organize the world’s information and make it universally accessible and useful.”</a:t>
            </a:r>
          </a:p>
        </p:txBody>
      </p:sp>
      <p:sp>
        <p:nvSpPr>
          <p:cNvPr id="206" name="Vision:…"/>
          <p:cNvSpPr txBox="1"/>
          <p:nvPr/>
        </p:nvSpPr>
        <p:spPr>
          <a:xfrm>
            <a:off x="482582" y="7203808"/>
            <a:ext cx="14965681" cy="18422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000">
                <a:latin typeface="+mn-lt"/>
                <a:ea typeface="+mn-ea"/>
                <a:cs typeface="+mn-cs"/>
                <a:sym typeface="Helvetica Neue"/>
              </a:defRPr>
            </a:pPr>
            <a:r>
              <a:t>Vision:</a:t>
            </a:r>
          </a:p>
          <a:p>
            <a:pPr>
              <a:defRPr b="1" sz="4000">
                <a:solidFill>
                  <a:srgbClr val="0433FF"/>
                </a:solidFill>
                <a:latin typeface="+mn-lt"/>
                <a:ea typeface="+mn-ea"/>
                <a:cs typeface="+mn-cs"/>
                <a:sym typeface="Helvetica Neue"/>
              </a:defRPr>
            </a:pPr>
            <a:r>
              <a:t>“To provide access to to the world’s information in one click”.</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