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09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pc="-20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5" name="Bowl with salmon cakes, salad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6" name="Bowl of pappardelle pasta with parsley butter, roasted hazelnuts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2" name="Bowl of pappardelle pasta with parsley butter, roasted hazelnuts and shaved parmesan cheese"/>
          <p:cNvSpPr/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7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/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8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video" Target="https://www.youtube.com/embed/aUfnW5GtOJ0?feature=oembed" TargetMode="External"/><Relationship Id="rId3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video" Target="https://www.youtube.com/embed/fn3KWM1kuAw?feature=oembed" TargetMode="External"/><Relationship Id="rId3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hyperlink" Target="chatgpt://generic-entity?number=0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Keith Llewellyn   27/03/2026"/>
          <p:cNvSpPr txBox="1"/>
          <p:nvPr>
            <p:ph type="body" sz="quarter" idx="1"/>
          </p:nvPr>
        </p:nvSpPr>
        <p:spPr>
          <a:xfrm>
            <a:off x="1201341" y="11859862"/>
            <a:ext cx="21971002" cy="636980"/>
          </a:xfrm>
          <a:prstGeom prst="rect">
            <a:avLst/>
          </a:prstGeom>
        </p:spPr>
        <p:txBody>
          <a:bodyPr/>
          <a:lstStyle/>
          <a:p>
            <a:pPr/>
            <a:r>
              <a:t>Keith Llewellyn   27/03/2026</a:t>
            </a:r>
          </a:p>
        </p:txBody>
      </p:sp>
      <p:sp>
        <p:nvSpPr>
          <p:cNvPr id="172" name="The Robots are Coming"/>
          <p:cNvSpPr txBox="1"/>
          <p:nvPr>
            <p:ph type="title"/>
          </p:nvPr>
        </p:nvSpPr>
        <p:spPr>
          <a:xfrm>
            <a:off x="1206495" y="2574991"/>
            <a:ext cx="21971006" cy="4648202"/>
          </a:xfrm>
          <a:prstGeom prst="rect">
            <a:avLst/>
          </a:prstGeom>
        </p:spPr>
        <p:txBody>
          <a:bodyPr/>
          <a:lstStyle>
            <a:lvl1pPr>
              <a:defRPr spc="-300"/>
            </a:lvl1pPr>
          </a:lstStyle>
          <a:p>
            <a:pPr/>
            <a:r>
              <a:t>The Robots are Coming</a:t>
            </a:r>
          </a:p>
        </p:txBody>
      </p:sp>
      <p:sp>
        <p:nvSpPr>
          <p:cNvPr id="173" name="AI: What it is and how will it impact our lives today and in the future"/>
          <p:cNvSpPr txBox="1"/>
          <p:nvPr/>
        </p:nvSpPr>
        <p:spPr>
          <a:xfrm>
            <a:off x="1201342" y="7223190"/>
            <a:ext cx="21971002" cy="1905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b="1" sz="5500"/>
            </a:lvl1pPr>
          </a:lstStyle>
          <a:p>
            <a:pPr/>
            <a:r>
              <a:t>AI: What it is and how will it impact our lives today and in the future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ll jobs are affected by AI"/>
          <p:cNvSpPr txBox="1"/>
          <p:nvPr/>
        </p:nvSpPr>
        <p:spPr>
          <a:xfrm>
            <a:off x="7718812" y="313644"/>
            <a:ext cx="9383269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/>
            </a:lvl1pPr>
          </a:lstStyle>
          <a:p>
            <a:pPr/>
            <a:r>
              <a:t>All jobs are affected by AI</a:t>
            </a:r>
          </a:p>
        </p:txBody>
      </p:sp>
      <p:sp>
        <p:nvSpPr>
          <p:cNvPr id="204" name="In 1900, nearly half of all jobs were in farming. Today it’s just 2%. At the same time, around 60% of today’s jobs didn’t even exist in 1940.…"/>
          <p:cNvSpPr txBox="1"/>
          <p:nvPr/>
        </p:nvSpPr>
        <p:spPr>
          <a:xfrm>
            <a:off x="854202" y="3088070"/>
            <a:ext cx="22833483" cy="2686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 1900, nearly half of all jobs were in farming. Today it’s just 2%. At the same time, around 60% of today’s jobs didn’t even exist in 1940.</a:t>
            </a:r>
          </a:p>
          <a:p>
            <a:pPr/>
            <a:r>
              <a:t>Advances in technology have been the main driver of this transformation in work.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The inventor of the Hadrian X bricklaying robot is truly a genius" descr="The inventor of the Hadrian X bricklaying robot is truly a genius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The inventor of the Hadrian X bricklaying robot is truly a genius" aiw:author="Mechanical master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729892" y="1400299"/>
            <a:ext cx="21343955" cy="12005976"/>
          </a:xfrm>
          <a:prstGeom prst="rect">
            <a:avLst/>
          </a:prstGeom>
        </p:spPr>
      </p:pic>
      <p:sp>
        <p:nvSpPr>
          <p:cNvPr id="207" name="This is a real world example. The Hadrian X bricklaying robot in action:"/>
          <p:cNvSpPr txBox="1"/>
          <p:nvPr/>
        </p:nvSpPr>
        <p:spPr>
          <a:xfrm>
            <a:off x="2749777" y="443291"/>
            <a:ext cx="1962842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This is a real world example. The </a:t>
            </a:r>
            <a:r>
              <a:rPr i="1"/>
              <a:t>Hadrian X</a:t>
            </a:r>
            <a:r>
              <a:t> bricklaying robot in action: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06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06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Do You Love Me?" descr="Do You Love Me?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Do You Love Me?" aiw:author="Boston Dynamics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238789" y="209769"/>
            <a:ext cx="21906422" cy="12322362"/>
          </a:xfrm>
          <a:prstGeom prst="rect">
            <a:avLst/>
          </a:prstGeom>
        </p:spPr>
      </p:pic>
      <p:sp>
        <p:nvSpPr>
          <p:cNvPr id="210" name="Boston Dynamics robots dancing"/>
          <p:cNvSpPr txBox="1"/>
          <p:nvPr/>
        </p:nvSpPr>
        <p:spPr>
          <a:xfrm>
            <a:off x="7969971" y="12502112"/>
            <a:ext cx="919307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Boston Dynamics robots dancing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09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0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0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hat’s it for now.…"/>
          <p:cNvSpPr txBox="1"/>
          <p:nvPr/>
        </p:nvSpPr>
        <p:spPr>
          <a:xfrm>
            <a:off x="4937965" y="5482431"/>
            <a:ext cx="14508070" cy="3321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9000"/>
            </a:pPr>
            <a:r>
              <a:t>That’s it for now.</a:t>
            </a:r>
          </a:p>
          <a:p>
            <a:pPr>
              <a:defRPr b="1" sz="9000"/>
            </a:pPr>
            <a:r>
              <a:t>Time for a discussion</a:t>
            </a:r>
          </a:p>
        </p:txBody>
      </p:sp>
      <p:sp>
        <p:nvSpPr>
          <p:cNvPr id="213" name="We’ve largely solved how to make robots move. We haven’t yet solved how to make them work.…"/>
          <p:cNvSpPr txBox="1"/>
          <p:nvPr/>
        </p:nvSpPr>
        <p:spPr>
          <a:xfrm>
            <a:off x="1224218" y="813274"/>
            <a:ext cx="21935564" cy="3216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000"/>
            </a:pPr>
            <a:r>
              <a:t>We’ve largely solved how to make robots move. We haven’t yet solved how to make them work.</a:t>
            </a:r>
          </a:p>
          <a:p>
            <a:pPr>
              <a:defRPr sz="6000"/>
            </a:pPr>
            <a:r>
              <a:t>Or have we?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What is AI?"/>
          <p:cNvSpPr txBox="1"/>
          <p:nvPr/>
        </p:nvSpPr>
        <p:spPr>
          <a:xfrm>
            <a:off x="11576150" y="458931"/>
            <a:ext cx="4191001" cy="101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/>
            </a:lvl1pPr>
          </a:lstStyle>
          <a:p>
            <a:pPr/>
            <a:r>
              <a:t>What is AI?</a:t>
            </a:r>
          </a:p>
        </p:txBody>
      </p:sp>
      <p:sp>
        <p:nvSpPr>
          <p:cNvPr id="176" name="Artificial Intelligence is the ability of computers to learn from data and perform tasks that normally require human intelligence.…"/>
          <p:cNvSpPr txBox="1"/>
          <p:nvPr/>
        </p:nvSpPr>
        <p:spPr>
          <a:xfrm>
            <a:off x="632757" y="2752293"/>
            <a:ext cx="23118486" cy="6360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Artificial Intelligence is the ability of computers to learn from data and perform tasks that normally require human intelligence.</a:t>
            </a:r>
          </a:p>
          <a:p>
            <a:pPr/>
            <a:r>
              <a:t>Example of tasks:</a:t>
            </a:r>
          </a:p>
          <a:p>
            <a:pPr/>
            <a:r>
              <a:t>     Recognising images</a:t>
            </a:r>
          </a:p>
          <a:p>
            <a:pPr/>
            <a:r>
              <a:t>     Understanding speech</a:t>
            </a:r>
          </a:p>
          <a:p>
            <a:pPr/>
            <a:r>
              <a:t>     Making predictions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1.  Data - large numbers of examples…"/>
          <p:cNvSpPr txBox="1"/>
          <p:nvPr/>
        </p:nvSpPr>
        <p:spPr>
          <a:xfrm>
            <a:off x="4693154" y="2985088"/>
            <a:ext cx="18072318" cy="32929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1.</a:t>
            </a:r>
            <a:r>
              <a:rPr b="1"/>
              <a:t>  Data </a:t>
            </a:r>
            <a:r>
              <a:t>- large numbers of examples</a:t>
            </a:r>
          </a:p>
          <a:p>
            <a:pPr/>
            <a:r>
              <a:t>2.  </a:t>
            </a:r>
            <a:r>
              <a:rPr b="1"/>
              <a:t>Learning</a:t>
            </a:r>
            <a:r>
              <a:t> - algorithms find patterns</a:t>
            </a:r>
          </a:p>
          <a:p>
            <a:pPr/>
            <a:r>
              <a:t>3.  </a:t>
            </a:r>
            <a:r>
              <a:rPr b="1"/>
              <a:t>Prediction</a:t>
            </a:r>
            <a:r>
              <a:t> - the system applies what it has learned</a:t>
            </a:r>
          </a:p>
        </p:txBody>
      </p:sp>
      <p:sp>
        <p:nvSpPr>
          <p:cNvPr id="179" name="How AI Works"/>
          <p:cNvSpPr txBox="1"/>
          <p:nvPr/>
        </p:nvSpPr>
        <p:spPr>
          <a:xfrm>
            <a:off x="11119462" y="755433"/>
            <a:ext cx="5219701" cy="101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/>
            </a:lvl1pPr>
          </a:lstStyle>
          <a:p>
            <a:pPr/>
            <a:r>
              <a:t>How AI Works</a:t>
            </a:r>
          </a:p>
        </p:txBody>
      </p:sp>
      <p:sp>
        <p:nvSpPr>
          <p:cNvPr id="180" name="Data → Learning → Prediction…"/>
          <p:cNvSpPr txBox="1"/>
          <p:nvPr/>
        </p:nvSpPr>
        <p:spPr>
          <a:xfrm>
            <a:off x="459047" y="7323575"/>
            <a:ext cx="23465906" cy="3562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12700">
              <a:lnSpc>
                <a:spcPct val="104165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Data → Learning → Prediction</a:t>
            </a:r>
          </a:p>
          <a:p>
            <a:pPr defTabSz="12700">
              <a:lnSpc>
                <a:spcPct val="104165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      📊 → 🧠 → 🎯</a:t>
            </a:r>
          </a:p>
          <a:p>
            <a:pPr defTabSz="12700">
              <a:lnSpc>
                <a:spcPct val="104165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81" name="Line"/>
          <p:cNvSpPr/>
          <p:nvPr/>
        </p:nvSpPr>
        <p:spPr>
          <a:xfrm>
            <a:off x="13118371" y="8796091"/>
            <a:ext cx="1221882" cy="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2" name="Line"/>
          <p:cNvSpPr/>
          <p:nvPr/>
        </p:nvSpPr>
        <p:spPr>
          <a:xfrm>
            <a:off x="7398032" y="8796091"/>
            <a:ext cx="1221882" cy="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AI makes connections by finding patterns in massive datasets and strengthening relationships between things that frequently appear together."/>
          <p:cNvSpPr txBox="1"/>
          <p:nvPr/>
        </p:nvSpPr>
        <p:spPr>
          <a:xfrm>
            <a:off x="640375" y="620531"/>
            <a:ext cx="23521900" cy="1533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AI makes connections by finding patterns in massive datasets and strengthening relationships between things that frequently appear together.</a:t>
            </a:r>
          </a:p>
        </p:txBody>
      </p:sp>
      <p:pic>
        <p:nvPicPr>
          <p:cNvPr id="185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6667" y="2775302"/>
            <a:ext cx="15269316" cy="10179545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his is a very simple “neural network” diagram that illustrates connections visually."/>
          <p:cNvSpPr txBox="1"/>
          <p:nvPr/>
        </p:nvSpPr>
        <p:spPr>
          <a:xfrm>
            <a:off x="6345630" y="12759506"/>
            <a:ext cx="14040032" cy="535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/>
            </a:lvl1pPr>
          </a:lstStyle>
          <a:p>
            <a:pPr/>
            <a:r>
              <a:t>This is a very simple “neural network” diagram that illustrates connections visually.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How AI Makes Connections…"/>
          <p:cNvSpPr txBox="1"/>
          <p:nvPr/>
        </p:nvSpPr>
        <p:spPr>
          <a:xfrm>
            <a:off x="568725" y="369087"/>
            <a:ext cx="22454475" cy="12977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1200"/>
              </a:spcBef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457200">
              <a:lnSpc>
                <a:spcPct val="100000"/>
              </a:lnSpc>
              <a:spcBef>
                <a:spcPts val="1400"/>
              </a:spcBef>
              <a:defRPr b="1"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How AI Makes Connections</a:t>
            </a:r>
          </a:p>
          <a:p>
            <a:pPr defTabSz="457200">
              <a:lnSpc>
                <a:spcPct val="100000"/>
              </a:lnSpc>
              <a:spcBef>
                <a:spcPts val="1400"/>
              </a:spcBef>
              <a:defRPr b="1" sz="5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975226" indent="-835526" defTabSz="457200">
              <a:lnSpc>
                <a:spcPct val="100000"/>
              </a:lnSpc>
              <a:spcBef>
                <a:spcPts val="1200"/>
              </a:spcBef>
              <a:buSzPct val="100000"/>
              <a:buFont typeface="Times New Roman"/>
              <a:buAutoNum type="arabicPeriod" startAt="1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looks at huge amounts of data</a:t>
            </a:r>
            <a:br/>
            <a:r>
              <a:t>Text, images, numbers, sounds, etc.</a:t>
            </a:r>
          </a:p>
          <a:p>
            <a:pPr marL="975226" indent="-835526" defTabSz="457200">
              <a:lnSpc>
                <a:spcPct val="100000"/>
              </a:lnSpc>
              <a:spcBef>
                <a:spcPts val="1200"/>
              </a:spcBef>
              <a:buSzPct val="100000"/>
              <a:buFont typeface="Times New Roman"/>
              <a:buAutoNum type="arabicPeriod" startAt="1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notices patterns and relationships</a:t>
            </a:r>
            <a:br/>
            <a:r>
              <a:t>For example, it may see that the words “doctor” and “hospital” appear together very often.</a:t>
            </a:r>
          </a:p>
          <a:p>
            <a:pPr marL="975226" indent="-835526" defTabSz="457200">
              <a:lnSpc>
                <a:spcPct val="100000"/>
              </a:lnSpc>
              <a:spcBef>
                <a:spcPts val="1200"/>
              </a:spcBef>
              <a:buSzPct val="100000"/>
              <a:buFont typeface="Times New Roman"/>
              <a:buAutoNum type="arabicPeriod" startAt="1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adjusts internal weights</a:t>
            </a:r>
            <a:br/>
            <a:r>
              <a:t>Inside many AI systems (especially those based on </a:t>
            </a:r>
            <a:r>
              <a:rPr u="sng">
                <a:solidFill>
                  <a:srgbClr val="0000EE"/>
                </a:solidFill>
                <a:uFill>
                  <a:solidFill>
                    <a:srgbClr val="0000EE"/>
                  </a:solidFill>
                </a:uFill>
                <a:hlinkClick r:id="rId2" invalidUrl="" action="" tgtFrame="" tooltip="" history="1" highlightClick="0" endSnd="0"/>
              </a:rPr>
              <a:t>Artificial Neural Network</a:t>
            </a:r>
            <a:r>
              <a:t>) there are thousands or millions of tiny connections.</a:t>
            </a:r>
            <a:br/>
            <a:r>
              <a:t>Each connection has a weight — a number showing how strong that relationship is.</a:t>
            </a:r>
          </a:p>
          <a:p>
            <a:pPr marL="975226" indent="-835526" defTabSz="457200">
              <a:lnSpc>
                <a:spcPct val="100000"/>
              </a:lnSpc>
              <a:spcBef>
                <a:spcPts val="1200"/>
              </a:spcBef>
              <a:buSzPct val="100000"/>
              <a:buFont typeface="Times New Roman"/>
              <a:buAutoNum type="arabicPeriod" startAt="1"/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Learning strengthens useful connections</a:t>
            </a:r>
            <a:br/>
            <a:r>
              <a:t>When the AI gets an answer right, the useful connections get stronger.</a:t>
            </a:r>
            <a:br/>
            <a:r>
              <a:t>When it’s wrong, they get weakened or adjusted.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imple Analogy"/>
          <p:cNvSpPr txBox="1"/>
          <p:nvPr/>
        </p:nvSpPr>
        <p:spPr>
          <a:xfrm>
            <a:off x="9988008" y="216786"/>
            <a:ext cx="5741671" cy="1019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/>
            </a:lvl1pPr>
          </a:lstStyle>
          <a:p>
            <a:pPr/>
            <a:r>
              <a:t>Simple Analogy</a:t>
            </a:r>
          </a:p>
        </p:txBody>
      </p:sp>
      <p:sp>
        <p:nvSpPr>
          <p:cNvPr id="191" name="Think of it like paths in a field:…"/>
          <p:cNvSpPr txBox="1"/>
          <p:nvPr/>
        </p:nvSpPr>
        <p:spPr>
          <a:xfrm>
            <a:off x="1598215" y="2181343"/>
            <a:ext cx="21187569" cy="4482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Think of it like paths in a field:</a:t>
            </a:r>
          </a:p>
          <a:p>
            <a:pPr/>
            <a:r>
              <a:t>At first there is just grass.</a:t>
            </a:r>
          </a:p>
          <a:p>
            <a:pPr/>
            <a:r>
              <a:t>The more people walk a route, the clearer the path becomes.</a:t>
            </a:r>
          </a:p>
          <a:p>
            <a:pPr/>
            <a:r>
              <a:t>Eventually you get obvious well-worn paths between places.</a:t>
            </a:r>
          </a:p>
        </p:txBody>
      </p:sp>
      <p:sp>
        <p:nvSpPr>
          <p:cNvPr id="192" name="A language AI trained through Machine Learning might learn connections like:…"/>
          <p:cNvSpPr txBox="1"/>
          <p:nvPr/>
        </p:nvSpPr>
        <p:spPr>
          <a:xfrm>
            <a:off x="1630187" y="7863725"/>
            <a:ext cx="21123628" cy="456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 language AI trained through Machine Learning might learn connections like:</a:t>
            </a:r>
          </a:p>
          <a:p>
            <a:pPr lvl="2"/>
            <a:r>
              <a:t>       “tea” — “cup”       “rain” — “umbrella”        “Paris” — “France”</a:t>
            </a:r>
          </a:p>
          <a:p>
            <a:pPr lvl="2"/>
            <a:r>
              <a:t>When it sees the start of a sentence, it uses those learned connections to predict what is likely to come next.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Everyday Examples of AI…"/>
          <p:cNvSpPr txBox="1"/>
          <p:nvPr/>
        </p:nvSpPr>
        <p:spPr>
          <a:xfrm>
            <a:off x="6913626" y="908722"/>
            <a:ext cx="10556749" cy="854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b="1" sz="6000"/>
            </a:pPr>
            <a:r>
              <a:t>Everyday Examples of AI</a:t>
            </a:r>
          </a:p>
          <a:p>
            <a:pPr algn="ctr">
              <a:defRPr b="1" sz="6000"/>
            </a:pPr>
          </a:p>
          <a:p>
            <a:pPr/>
            <a:r>
              <a:t>• Voice assistants (speech recognition)</a:t>
            </a:r>
          </a:p>
          <a:p>
            <a:pPr/>
            <a:r>
              <a:t>• Email spam filters</a:t>
            </a:r>
          </a:p>
          <a:p>
            <a:pPr/>
            <a:r>
              <a:t>• Online recommendations</a:t>
            </a:r>
          </a:p>
          <a:p>
            <a:pPr/>
            <a:r>
              <a:t>• Medical image analysis</a:t>
            </a:r>
          </a:p>
          <a:p>
            <a:pPr/>
            <a:r>
              <a:t>• Navigation and traffic prediction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I is powerful, but:…"/>
          <p:cNvSpPr txBox="1"/>
          <p:nvPr/>
        </p:nvSpPr>
        <p:spPr>
          <a:xfrm>
            <a:off x="2248082" y="2595546"/>
            <a:ext cx="19887836" cy="575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AI is powerful, but:</a:t>
            </a:r>
          </a:p>
          <a:p>
            <a:pPr/>
            <a:r>
              <a:t>It depends on </a:t>
            </a:r>
            <a:r>
              <a:rPr b="1"/>
              <a:t>good data</a:t>
            </a:r>
            <a:endParaRPr b="1"/>
          </a:p>
          <a:p>
            <a:pPr/>
            <a:r>
              <a:t>It can </a:t>
            </a:r>
            <a:r>
              <a:rPr b="1"/>
              <a:t>make mistakes</a:t>
            </a:r>
            <a:endParaRPr b="1"/>
          </a:p>
          <a:p>
            <a:pPr/>
            <a:r>
              <a:t>It </a:t>
            </a:r>
            <a:r>
              <a:rPr b="1"/>
              <a:t>does not understand as humans do</a:t>
            </a:r>
            <a:endParaRPr b="1"/>
          </a:p>
          <a:p>
            <a:pPr/>
            <a:r>
              <a:t>It still needs </a:t>
            </a:r>
            <a:r>
              <a:rPr b="1"/>
              <a:t>human oversight</a:t>
            </a:r>
          </a:p>
        </p:txBody>
      </p:sp>
      <p:sp>
        <p:nvSpPr>
          <p:cNvPr id="197" name="Limits of AI"/>
          <p:cNvSpPr txBox="1"/>
          <p:nvPr/>
        </p:nvSpPr>
        <p:spPr>
          <a:xfrm>
            <a:off x="6644174" y="803862"/>
            <a:ext cx="11095653" cy="101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6000"/>
            </a:lvl1pPr>
          </a:lstStyle>
          <a:p>
            <a:pPr/>
            <a:r>
              <a:t>Limits of AI</a:t>
            </a:r>
          </a:p>
        </p:txBody>
      </p:sp>
      <p:sp>
        <p:nvSpPr>
          <p:cNvPr id="198" name="AI is best thought of as a powerful pattern-recognition tool that helps humans make better decisions"/>
          <p:cNvSpPr txBox="1"/>
          <p:nvPr/>
        </p:nvSpPr>
        <p:spPr>
          <a:xfrm>
            <a:off x="1564235" y="9121794"/>
            <a:ext cx="21255530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AI is best thought of as a powerful pattern-recognition tool that helps humans make better decisions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Why AI Matters"/>
          <p:cNvSpPr txBox="1"/>
          <p:nvPr/>
        </p:nvSpPr>
        <p:spPr>
          <a:xfrm>
            <a:off x="970389" y="1161152"/>
            <a:ext cx="22181308" cy="1019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b="1" sz="6000"/>
            </a:lvl1pPr>
          </a:lstStyle>
          <a:p>
            <a:pPr/>
            <a:r>
              <a:t>Why AI Matters</a:t>
            </a:r>
          </a:p>
        </p:txBody>
      </p:sp>
      <p:sp>
        <p:nvSpPr>
          <p:cNvPr id="201" name="AI can help us:…"/>
          <p:cNvSpPr txBox="1"/>
          <p:nvPr/>
        </p:nvSpPr>
        <p:spPr>
          <a:xfrm>
            <a:off x="2101993" y="3558380"/>
            <a:ext cx="20180014" cy="576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/>
            </a:pPr>
            <a:r>
              <a:t>AI can help us:</a:t>
            </a:r>
          </a:p>
          <a:p>
            <a:pPr>
              <a:defRPr b="1"/>
            </a:pPr>
            <a:r>
              <a:t>Understand complex data</a:t>
            </a:r>
            <a:r>
              <a:rPr b="0"/>
              <a:t> that humans cannot easily analyse</a:t>
            </a:r>
            <a:endParaRPr b="0"/>
          </a:p>
          <a:p>
            <a:pPr>
              <a:defRPr b="1"/>
            </a:pPr>
            <a:r>
              <a:t>Automate routine tasks</a:t>
            </a:r>
            <a:r>
              <a:rPr b="0"/>
              <a:t> and improve efficiency</a:t>
            </a:r>
            <a:endParaRPr b="0"/>
          </a:p>
          <a:p>
            <a:pPr>
              <a:defRPr b="1"/>
            </a:pPr>
            <a:r>
              <a:t>Make better predictions</a:t>
            </a:r>
            <a:r>
              <a:rPr b="0"/>
              <a:t> in areas like health, climate and transport</a:t>
            </a:r>
            <a:endParaRPr b="0"/>
          </a:p>
          <a:p>
            <a:pPr>
              <a:defRPr b="1"/>
            </a:pPr>
            <a:r>
              <a:t>Create new tools and services</a:t>
            </a:r>
            <a:r>
              <a:rPr b="0"/>
              <a:t> that change how we live and work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